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7" r:id="rId10"/>
    <p:sldId id="268" r:id="rId11"/>
    <p:sldId id="269" r:id="rId12"/>
    <p:sldId id="270" r:id="rId13"/>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32"/>
  </p:normalViewPr>
  <p:slideViewPr>
    <p:cSldViewPr snapToGrid="0">
      <p:cViewPr varScale="1">
        <p:scale>
          <a:sx n="108" d="100"/>
          <a:sy n="108" d="100"/>
        </p:scale>
        <p:origin x="67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9AE1156-D291-2E42-AB9D-BAAC2C4F06D3}" type="doc">
      <dgm:prSet loTypeId="urn:microsoft.com/office/officeart/2005/8/layout/radial1" loCatId="" qsTypeId="urn:microsoft.com/office/officeart/2005/8/quickstyle/simple1" qsCatId="simple" csTypeId="urn:microsoft.com/office/officeart/2005/8/colors/colorful1" csCatId="colorful" phldr="1"/>
      <dgm:spPr/>
      <dgm:t>
        <a:bodyPr/>
        <a:lstStyle/>
        <a:p>
          <a:endParaRPr lang="it-IT"/>
        </a:p>
      </dgm:t>
    </dgm:pt>
    <dgm:pt modelId="{CC8CE069-AAF1-9941-9CCA-B4A531A393AB}">
      <dgm:prSet phldrT="[Testo]" custT="1"/>
      <dgm:spPr/>
      <dgm:t>
        <a:bodyPr/>
        <a:lstStyle/>
        <a:p>
          <a:r>
            <a:rPr lang="it-IT" sz="1400" b="1" dirty="0"/>
            <a:t>CPT</a:t>
          </a:r>
        </a:p>
        <a:p>
          <a:r>
            <a:rPr lang="it-IT" sz="1100" b="1" dirty="0"/>
            <a:t>(STATO, REGIONI, ENTI LOCALI)</a:t>
          </a:r>
        </a:p>
      </dgm:t>
    </dgm:pt>
    <dgm:pt modelId="{27F9A697-FBF9-8E47-ADA0-CCF45140CA5F}" type="parTrans" cxnId="{08A3F392-FD7F-0648-BDBB-0CE940DA62DD}">
      <dgm:prSet/>
      <dgm:spPr/>
      <dgm:t>
        <a:bodyPr/>
        <a:lstStyle/>
        <a:p>
          <a:endParaRPr lang="it-IT"/>
        </a:p>
      </dgm:t>
    </dgm:pt>
    <dgm:pt modelId="{7E73865A-7EC3-F64E-A892-7EBB515D842F}" type="sibTrans" cxnId="{08A3F392-FD7F-0648-BDBB-0CE940DA62DD}">
      <dgm:prSet/>
      <dgm:spPr/>
      <dgm:t>
        <a:bodyPr/>
        <a:lstStyle/>
        <a:p>
          <a:endParaRPr lang="it-IT"/>
        </a:p>
      </dgm:t>
    </dgm:pt>
    <dgm:pt modelId="{2B323EA3-38D1-D54E-AFB2-9A0B69DB24E9}">
      <dgm:prSet phldrT="[Testo]" custT="1"/>
      <dgm:spPr/>
      <dgm:t>
        <a:bodyPr/>
        <a:lstStyle/>
        <a:p>
          <a:r>
            <a:rPr lang="it-IT" sz="1200" b="1" dirty="0" err="1"/>
            <a:t>PROGETTUAlITÀ</a:t>
          </a:r>
          <a:endParaRPr lang="it-IT" sz="1200" b="1" dirty="0"/>
        </a:p>
        <a:p>
          <a:r>
            <a:rPr lang="it-IT" sz="1200" b="1" dirty="0"/>
            <a:t>ORIZZONTALE E VERTICALE</a:t>
          </a:r>
          <a:r>
            <a:rPr lang="it-IT" sz="900" dirty="0"/>
            <a:t> </a:t>
          </a:r>
        </a:p>
      </dgm:t>
    </dgm:pt>
    <dgm:pt modelId="{0E1F6B30-E33B-2041-9236-A1031834ACAF}" type="parTrans" cxnId="{2CD26085-4EA9-7142-9009-BD2C04E904E6}">
      <dgm:prSet/>
      <dgm:spPr/>
      <dgm:t>
        <a:bodyPr/>
        <a:lstStyle/>
        <a:p>
          <a:endParaRPr lang="it-IT"/>
        </a:p>
      </dgm:t>
    </dgm:pt>
    <dgm:pt modelId="{DA812935-6044-B846-B4B1-C183BB7F4917}" type="sibTrans" cxnId="{2CD26085-4EA9-7142-9009-BD2C04E904E6}">
      <dgm:prSet/>
      <dgm:spPr/>
      <dgm:t>
        <a:bodyPr/>
        <a:lstStyle/>
        <a:p>
          <a:endParaRPr lang="it-IT"/>
        </a:p>
      </dgm:t>
    </dgm:pt>
    <dgm:pt modelId="{EFDA0B90-DCED-614B-A389-699BB0A6D7FB}">
      <dgm:prSet phldrT="[Testo]"/>
      <dgm:spPr/>
      <dgm:t>
        <a:bodyPr/>
        <a:lstStyle/>
        <a:p>
          <a:r>
            <a:rPr lang="it-IT" dirty="0"/>
            <a:t>TERRITORIO</a:t>
          </a:r>
        </a:p>
        <a:p>
          <a:r>
            <a:rPr lang="it-IT" dirty="0"/>
            <a:t>(BISOGNI)</a:t>
          </a:r>
        </a:p>
      </dgm:t>
    </dgm:pt>
    <dgm:pt modelId="{96EF593B-B513-154E-8F74-4CF30DA5E0AD}" type="parTrans" cxnId="{AD2FE7F6-0205-5140-BDB6-3C4C3F9B324B}">
      <dgm:prSet/>
      <dgm:spPr/>
      <dgm:t>
        <a:bodyPr/>
        <a:lstStyle/>
        <a:p>
          <a:endParaRPr lang="it-IT"/>
        </a:p>
      </dgm:t>
    </dgm:pt>
    <dgm:pt modelId="{9E0AAA66-BFC4-A742-9375-898B1F61C431}" type="sibTrans" cxnId="{AD2FE7F6-0205-5140-BDB6-3C4C3F9B324B}">
      <dgm:prSet/>
      <dgm:spPr/>
      <dgm:t>
        <a:bodyPr/>
        <a:lstStyle/>
        <a:p>
          <a:endParaRPr lang="it-IT"/>
        </a:p>
      </dgm:t>
    </dgm:pt>
    <dgm:pt modelId="{D8205A24-C334-F040-9C7E-5FB75E23C72B}">
      <dgm:prSet phldrT="[Testo]" custT="1"/>
      <dgm:spPr/>
      <dgm:t>
        <a:bodyPr/>
        <a:lstStyle/>
        <a:p>
          <a:r>
            <a:rPr lang="it-IT" sz="1400" b="1" dirty="0"/>
            <a:t>FORMAZIONE</a:t>
          </a:r>
        </a:p>
      </dgm:t>
    </dgm:pt>
    <dgm:pt modelId="{72E76F88-D839-1143-B3E2-AB506F5DF62E}" type="parTrans" cxnId="{0B3F944B-B26B-2846-89ED-2AFC40EFBC18}">
      <dgm:prSet/>
      <dgm:spPr/>
      <dgm:t>
        <a:bodyPr/>
        <a:lstStyle/>
        <a:p>
          <a:endParaRPr lang="it-IT"/>
        </a:p>
      </dgm:t>
    </dgm:pt>
    <dgm:pt modelId="{EC96634D-B646-B44E-B7FE-81004AF2EF26}" type="sibTrans" cxnId="{0B3F944B-B26B-2846-89ED-2AFC40EFBC18}">
      <dgm:prSet/>
      <dgm:spPr/>
      <dgm:t>
        <a:bodyPr/>
        <a:lstStyle/>
        <a:p>
          <a:endParaRPr lang="it-IT"/>
        </a:p>
      </dgm:t>
    </dgm:pt>
    <dgm:pt modelId="{E381567C-F187-6A4E-9D8E-36EDFEC0E172}">
      <dgm:prSet phldrT="[Testo]" custT="1"/>
      <dgm:spPr/>
      <dgm:t>
        <a:bodyPr/>
        <a:lstStyle/>
        <a:p>
          <a:r>
            <a:rPr lang="it-IT" sz="1200" b="1" dirty="0"/>
            <a:t>- COORDINATORI PEDAGOGIGICI O-6 </a:t>
          </a:r>
        </a:p>
        <a:p>
          <a:r>
            <a:rPr lang="it-IT" sz="1200" b="1" dirty="0"/>
            <a:t>- INSEGNANTI</a:t>
          </a:r>
        </a:p>
        <a:p>
          <a:r>
            <a:rPr lang="it-IT" sz="1200" b="1" dirty="0"/>
            <a:t>- EDUCATORI</a:t>
          </a:r>
        </a:p>
      </dgm:t>
    </dgm:pt>
    <dgm:pt modelId="{17181DEA-6D54-1A40-9290-6D783EDDC5B2}" type="parTrans" cxnId="{C1EFECF5-54DA-A24B-8D1E-C3D2CC331A90}">
      <dgm:prSet/>
      <dgm:spPr/>
      <dgm:t>
        <a:bodyPr/>
        <a:lstStyle/>
        <a:p>
          <a:endParaRPr lang="it-IT"/>
        </a:p>
      </dgm:t>
    </dgm:pt>
    <dgm:pt modelId="{B7C0F160-EBCB-ED4D-95B3-70BCD82E75D9}" type="sibTrans" cxnId="{C1EFECF5-54DA-A24B-8D1E-C3D2CC331A90}">
      <dgm:prSet/>
      <dgm:spPr/>
      <dgm:t>
        <a:bodyPr/>
        <a:lstStyle/>
        <a:p>
          <a:endParaRPr lang="it-IT"/>
        </a:p>
      </dgm:t>
    </dgm:pt>
    <dgm:pt modelId="{A237DF7A-DAF4-0D4F-BB42-8B29309817E3}" type="pres">
      <dgm:prSet presAssocID="{E9AE1156-D291-2E42-AB9D-BAAC2C4F06D3}" presName="cycle" presStyleCnt="0">
        <dgm:presLayoutVars>
          <dgm:chMax val="1"/>
          <dgm:dir/>
          <dgm:animLvl val="ctr"/>
          <dgm:resizeHandles val="exact"/>
        </dgm:presLayoutVars>
      </dgm:prSet>
      <dgm:spPr/>
    </dgm:pt>
    <dgm:pt modelId="{6476D291-C9EE-0B4E-A401-AE45D7EDBE38}" type="pres">
      <dgm:prSet presAssocID="{CC8CE069-AAF1-9941-9CCA-B4A531A393AB}" presName="centerShape" presStyleLbl="node0" presStyleIdx="0" presStyleCnt="1"/>
      <dgm:spPr/>
    </dgm:pt>
    <dgm:pt modelId="{D148DC31-F9D2-EF42-894F-6987E821A4EC}" type="pres">
      <dgm:prSet presAssocID="{0E1F6B30-E33B-2041-9236-A1031834ACAF}" presName="Name9" presStyleLbl="parChTrans1D2" presStyleIdx="0" presStyleCnt="4"/>
      <dgm:spPr/>
    </dgm:pt>
    <dgm:pt modelId="{B5DF7FEF-AF06-ED46-A0F0-5625F5729582}" type="pres">
      <dgm:prSet presAssocID="{0E1F6B30-E33B-2041-9236-A1031834ACAF}" presName="connTx" presStyleLbl="parChTrans1D2" presStyleIdx="0" presStyleCnt="4"/>
      <dgm:spPr/>
    </dgm:pt>
    <dgm:pt modelId="{4AB5318F-0F12-DE4F-8E98-DC24B1A6A453}" type="pres">
      <dgm:prSet presAssocID="{2B323EA3-38D1-D54E-AFB2-9A0B69DB24E9}" presName="node" presStyleLbl="node1" presStyleIdx="0" presStyleCnt="4" custScaleX="153933">
        <dgm:presLayoutVars>
          <dgm:bulletEnabled val="1"/>
        </dgm:presLayoutVars>
      </dgm:prSet>
      <dgm:spPr/>
    </dgm:pt>
    <dgm:pt modelId="{2C2DF52D-B648-9F42-BD6C-EC045FC3D87E}" type="pres">
      <dgm:prSet presAssocID="{96EF593B-B513-154E-8F74-4CF30DA5E0AD}" presName="Name9" presStyleLbl="parChTrans1D2" presStyleIdx="1" presStyleCnt="4"/>
      <dgm:spPr/>
    </dgm:pt>
    <dgm:pt modelId="{2B0A4E48-AAC6-1047-A610-A9067309013D}" type="pres">
      <dgm:prSet presAssocID="{96EF593B-B513-154E-8F74-4CF30DA5E0AD}" presName="connTx" presStyleLbl="parChTrans1D2" presStyleIdx="1" presStyleCnt="4"/>
      <dgm:spPr/>
    </dgm:pt>
    <dgm:pt modelId="{68A2E2F5-C65E-1D4E-9A99-C62F2D47C6A0}" type="pres">
      <dgm:prSet presAssocID="{EFDA0B90-DCED-614B-A389-699BB0A6D7FB}" presName="node" presStyleLbl="node1" presStyleIdx="1" presStyleCnt="4" custScaleX="124790" custScaleY="130119" custRadScaleRad="129322" custRadScaleInc="1701">
        <dgm:presLayoutVars>
          <dgm:bulletEnabled val="1"/>
        </dgm:presLayoutVars>
      </dgm:prSet>
      <dgm:spPr/>
    </dgm:pt>
    <dgm:pt modelId="{86C92A61-8FE3-3B4D-BFAD-D96FBC006601}" type="pres">
      <dgm:prSet presAssocID="{72E76F88-D839-1143-B3E2-AB506F5DF62E}" presName="Name9" presStyleLbl="parChTrans1D2" presStyleIdx="2" presStyleCnt="4"/>
      <dgm:spPr/>
    </dgm:pt>
    <dgm:pt modelId="{C05E7D7D-65C9-1141-B389-6CB3118D87D0}" type="pres">
      <dgm:prSet presAssocID="{72E76F88-D839-1143-B3E2-AB506F5DF62E}" presName="connTx" presStyleLbl="parChTrans1D2" presStyleIdx="2" presStyleCnt="4"/>
      <dgm:spPr/>
    </dgm:pt>
    <dgm:pt modelId="{4BF1F919-74FF-CC4D-B672-2B2D613A9034}" type="pres">
      <dgm:prSet presAssocID="{D8205A24-C334-F040-9C7E-5FB75E23C72B}" presName="node" presStyleLbl="node1" presStyleIdx="2" presStyleCnt="4" custScaleX="135194">
        <dgm:presLayoutVars>
          <dgm:bulletEnabled val="1"/>
        </dgm:presLayoutVars>
      </dgm:prSet>
      <dgm:spPr/>
    </dgm:pt>
    <dgm:pt modelId="{14066DDB-5BF4-224A-B14A-79AC653A207E}" type="pres">
      <dgm:prSet presAssocID="{17181DEA-6D54-1A40-9290-6D783EDDC5B2}" presName="Name9" presStyleLbl="parChTrans1D2" presStyleIdx="3" presStyleCnt="4"/>
      <dgm:spPr/>
    </dgm:pt>
    <dgm:pt modelId="{D5C0E78D-C0BB-F84B-AD66-F346F8C6A136}" type="pres">
      <dgm:prSet presAssocID="{17181DEA-6D54-1A40-9290-6D783EDDC5B2}" presName="connTx" presStyleLbl="parChTrans1D2" presStyleIdx="3" presStyleCnt="4"/>
      <dgm:spPr/>
    </dgm:pt>
    <dgm:pt modelId="{3A789E62-80B8-074B-B011-D05BD68918F2}" type="pres">
      <dgm:prSet presAssocID="{E381567C-F187-6A4E-9D8E-36EDFEC0E172}" presName="node" presStyleLbl="node1" presStyleIdx="3" presStyleCnt="4" custScaleX="150333" custScaleY="130119" custRadScaleRad="127008" custRadScaleInc="-1732">
        <dgm:presLayoutVars>
          <dgm:bulletEnabled val="1"/>
        </dgm:presLayoutVars>
      </dgm:prSet>
      <dgm:spPr/>
    </dgm:pt>
  </dgm:ptLst>
  <dgm:cxnLst>
    <dgm:cxn modelId="{F38D6F29-3F59-8B4C-84A5-A622DB28922E}" type="presOf" srcId="{17181DEA-6D54-1A40-9290-6D783EDDC5B2}" destId="{D5C0E78D-C0BB-F84B-AD66-F346F8C6A136}" srcOrd="1" destOrd="0" presId="urn:microsoft.com/office/officeart/2005/8/layout/radial1"/>
    <dgm:cxn modelId="{9475FA2C-0F9B-0045-AB39-55638C8FF649}" type="presOf" srcId="{EFDA0B90-DCED-614B-A389-699BB0A6D7FB}" destId="{68A2E2F5-C65E-1D4E-9A99-C62F2D47C6A0}" srcOrd="0" destOrd="0" presId="urn:microsoft.com/office/officeart/2005/8/layout/radial1"/>
    <dgm:cxn modelId="{422D6531-FABA-954A-81D9-A76E445F6E36}" type="presOf" srcId="{96EF593B-B513-154E-8F74-4CF30DA5E0AD}" destId="{2B0A4E48-AAC6-1047-A610-A9067309013D}" srcOrd="1" destOrd="0" presId="urn:microsoft.com/office/officeart/2005/8/layout/radial1"/>
    <dgm:cxn modelId="{0B3F944B-B26B-2846-89ED-2AFC40EFBC18}" srcId="{CC8CE069-AAF1-9941-9CCA-B4A531A393AB}" destId="{D8205A24-C334-F040-9C7E-5FB75E23C72B}" srcOrd="2" destOrd="0" parTransId="{72E76F88-D839-1143-B3E2-AB506F5DF62E}" sibTransId="{EC96634D-B646-B44E-B7FE-81004AF2EF26}"/>
    <dgm:cxn modelId="{70B6B776-7895-964F-8B0F-5E1097D6006D}" type="presOf" srcId="{17181DEA-6D54-1A40-9290-6D783EDDC5B2}" destId="{14066DDB-5BF4-224A-B14A-79AC653A207E}" srcOrd="0" destOrd="0" presId="urn:microsoft.com/office/officeart/2005/8/layout/radial1"/>
    <dgm:cxn modelId="{73459B5A-6DA5-FA45-8F91-7FA726BDEC60}" type="presOf" srcId="{2B323EA3-38D1-D54E-AFB2-9A0B69DB24E9}" destId="{4AB5318F-0F12-DE4F-8E98-DC24B1A6A453}" srcOrd="0" destOrd="0" presId="urn:microsoft.com/office/officeart/2005/8/layout/radial1"/>
    <dgm:cxn modelId="{FBD6DE80-D8FF-3046-9EB5-DE0F2C56E3AC}" type="presOf" srcId="{96EF593B-B513-154E-8F74-4CF30DA5E0AD}" destId="{2C2DF52D-B648-9F42-BD6C-EC045FC3D87E}" srcOrd="0" destOrd="0" presId="urn:microsoft.com/office/officeart/2005/8/layout/radial1"/>
    <dgm:cxn modelId="{2CD26085-4EA9-7142-9009-BD2C04E904E6}" srcId="{CC8CE069-AAF1-9941-9CCA-B4A531A393AB}" destId="{2B323EA3-38D1-D54E-AFB2-9A0B69DB24E9}" srcOrd="0" destOrd="0" parTransId="{0E1F6B30-E33B-2041-9236-A1031834ACAF}" sibTransId="{DA812935-6044-B846-B4B1-C183BB7F4917}"/>
    <dgm:cxn modelId="{3C880591-6D35-1A49-B46C-E78351BE0318}" type="presOf" srcId="{0E1F6B30-E33B-2041-9236-A1031834ACAF}" destId="{D148DC31-F9D2-EF42-894F-6987E821A4EC}" srcOrd="0" destOrd="0" presId="urn:microsoft.com/office/officeart/2005/8/layout/radial1"/>
    <dgm:cxn modelId="{C6C1DE91-7A44-FA4F-8A6F-5F2C5390499E}" type="presOf" srcId="{72E76F88-D839-1143-B3E2-AB506F5DF62E}" destId="{C05E7D7D-65C9-1141-B389-6CB3118D87D0}" srcOrd="1" destOrd="0" presId="urn:microsoft.com/office/officeart/2005/8/layout/radial1"/>
    <dgm:cxn modelId="{08A3F392-FD7F-0648-BDBB-0CE940DA62DD}" srcId="{E9AE1156-D291-2E42-AB9D-BAAC2C4F06D3}" destId="{CC8CE069-AAF1-9941-9CCA-B4A531A393AB}" srcOrd="0" destOrd="0" parTransId="{27F9A697-FBF9-8E47-ADA0-CCF45140CA5F}" sibTransId="{7E73865A-7EC3-F64E-A892-7EBB515D842F}"/>
    <dgm:cxn modelId="{63E7059C-0D71-1542-8622-183ACE5C62B3}" type="presOf" srcId="{D8205A24-C334-F040-9C7E-5FB75E23C72B}" destId="{4BF1F919-74FF-CC4D-B672-2B2D613A9034}" srcOrd="0" destOrd="0" presId="urn:microsoft.com/office/officeart/2005/8/layout/radial1"/>
    <dgm:cxn modelId="{6E51C9A2-D1FD-014F-A394-A9492CF4A6EA}" type="presOf" srcId="{72E76F88-D839-1143-B3E2-AB506F5DF62E}" destId="{86C92A61-8FE3-3B4D-BFAD-D96FBC006601}" srcOrd="0" destOrd="0" presId="urn:microsoft.com/office/officeart/2005/8/layout/radial1"/>
    <dgm:cxn modelId="{FA8A00B4-AB14-C94D-9C6C-204D630DDBE7}" type="presOf" srcId="{E9AE1156-D291-2E42-AB9D-BAAC2C4F06D3}" destId="{A237DF7A-DAF4-0D4F-BB42-8B29309817E3}" srcOrd="0" destOrd="0" presId="urn:microsoft.com/office/officeart/2005/8/layout/radial1"/>
    <dgm:cxn modelId="{7241D0C2-34AF-694D-AA42-3765F9403831}" type="presOf" srcId="{0E1F6B30-E33B-2041-9236-A1031834ACAF}" destId="{B5DF7FEF-AF06-ED46-A0F0-5625F5729582}" srcOrd="1" destOrd="0" presId="urn:microsoft.com/office/officeart/2005/8/layout/radial1"/>
    <dgm:cxn modelId="{2D74EEE6-ECE7-A34A-A6E1-A207B9DF40FB}" type="presOf" srcId="{CC8CE069-AAF1-9941-9CCA-B4A531A393AB}" destId="{6476D291-C9EE-0B4E-A401-AE45D7EDBE38}" srcOrd="0" destOrd="0" presId="urn:microsoft.com/office/officeart/2005/8/layout/radial1"/>
    <dgm:cxn modelId="{5ADB8FE8-54DE-8B46-8698-A75BFC52FAB4}" type="presOf" srcId="{E381567C-F187-6A4E-9D8E-36EDFEC0E172}" destId="{3A789E62-80B8-074B-B011-D05BD68918F2}" srcOrd="0" destOrd="0" presId="urn:microsoft.com/office/officeart/2005/8/layout/radial1"/>
    <dgm:cxn modelId="{C1EFECF5-54DA-A24B-8D1E-C3D2CC331A90}" srcId="{CC8CE069-AAF1-9941-9CCA-B4A531A393AB}" destId="{E381567C-F187-6A4E-9D8E-36EDFEC0E172}" srcOrd="3" destOrd="0" parTransId="{17181DEA-6D54-1A40-9290-6D783EDDC5B2}" sibTransId="{B7C0F160-EBCB-ED4D-95B3-70BCD82E75D9}"/>
    <dgm:cxn modelId="{AD2FE7F6-0205-5140-BDB6-3C4C3F9B324B}" srcId="{CC8CE069-AAF1-9941-9CCA-B4A531A393AB}" destId="{EFDA0B90-DCED-614B-A389-699BB0A6D7FB}" srcOrd="1" destOrd="0" parTransId="{96EF593B-B513-154E-8F74-4CF30DA5E0AD}" sibTransId="{9E0AAA66-BFC4-A742-9375-898B1F61C431}"/>
    <dgm:cxn modelId="{E6F2ACDC-DDC2-ED4B-A9D5-6FC4E0E6AD02}" type="presParOf" srcId="{A237DF7A-DAF4-0D4F-BB42-8B29309817E3}" destId="{6476D291-C9EE-0B4E-A401-AE45D7EDBE38}" srcOrd="0" destOrd="0" presId="urn:microsoft.com/office/officeart/2005/8/layout/radial1"/>
    <dgm:cxn modelId="{6ACE4DEC-5527-8C4D-A278-BB4E579B1CBF}" type="presParOf" srcId="{A237DF7A-DAF4-0D4F-BB42-8B29309817E3}" destId="{D148DC31-F9D2-EF42-894F-6987E821A4EC}" srcOrd="1" destOrd="0" presId="urn:microsoft.com/office/officeart/2005/8/layout/radial1"/>
    <dgm:cxn modelId="{356FF326-19FC-C54F-876C-45EB592A51CD}" type="presParOf" srcId="{D148DC31-F9D2-EF42-894F-6987E821A4EC}" destId="{B5DF7FEF-AF06-ED46-A0F0-5625F5729582}" srcOrd="0" destOrd="0" presId="urn:microsoft.com/office/officeart/2005/8/layout/radial1"/>
    <dgm:cxn modelId="{876178DB-5064-2841-BAA2-1E012F78F850}" type="presParOf" srcId="{A237DF7A-DAF4-0D4F-BB42-8B29309817E3}" destId="{4AB5318F-0F12-DE4F-8E98-DC24B1A6A453}" srcOrd="2" destOrd="0" presId="urn:microsoft.com/office/officeart/2005/8/layout/radial1"/>
    <dgm:cxn modelId="{EDF75C9E-BC1C-F24F-9F96-5942BA6E2586}" type="presParOf" srcId="{A237DF7A-DAF4-0D4F-BB42-8B29309817E3}" destId="{2C2DF52D-B648-9F42-BD6C-EC045FC3D87E}" srcOrd="3" destOrd="0" presId="urn:microsoft.com/office/officeart/2005/8/layout/radial1"/>
    <dgm:cxn modelId="{EE8A2895-96E4-934A-B931-8D70D7201140}" type="presParOf" srcId="{2C2DF52D-B648-9F42-BD6C-EC045FC3D87E}" destId="{2B0A4E48-AAC6-1047-A610-A9067309013D}" srcOrd="0" destOrd="0" presId="urn:microsoft.com/office/officeart/2005/8/layout/radial1"/>
    <dgm:cxn modelId="{30123502-13E3-7F4A-B9C1-4CAE2426A76A}" type="presParOf" srcId="{A237DF7A-DAF4-0D4F-BB42-8B29309817E3}" destId="{68A2E2F5-C65E-1D4E-9A99-C62F2D47C6A0}" srcOrd="4" destOrd="0" presId="urn:microsoft.com/office/officeart/2005/8/layout/radial1"/>
    <dgm:cxn modelId="{AB4A2C86-D198-D044-82BD-6C1B5937E851}" type="presParOf" srcId="{A237DF7A-DAF4-0D4F-BB42-8B29309817E3}" destId="{86C92A61-8FE3-3B4D-BFAD-D96FBC006601}" srcOrd="5" destOrd="0" presId="urn:microsoft.com/office/officeart/2005/8/layout/radial1"/>
    <dgm:cxn modelId="{5A740C22-096A-E54F-AE90-D8C8D4B22E06}" type="presParOf" srcId="{86C92A61-8FE3-3B4D-BFAD-D96FBC006601}" destId="{C05E7D7D-65C9-1141-B389-6CB3118D87D0}" srcOrd="0" destOrd="0" presId="urn:microsoft.com/office/officeart/2005/8/layout/radial1"/>
    <dgm:cxn modelId="{E63E9BA9-D45D-DA49-AE28-C36A5973AE4C}" type="presParOf" srcId="{A237DF7A-DAF4-0D4F-BB42-8B29309817E3}" destId="{4BF1F919-74FF-CC4D-B672-2B2D613A9034}" srcOrd="6" destOrd="0" presId="urn:microsoft.com/office/officeart/2005/8/layout/radial1"/>
    <dgm:cxn modelId="{8A058A71-8272-4A48-9142-1C596D13F91B}" type="presParOf" srcId="{A237DF7A-DAF4-0D4F-BB42-8B29309817E3}" destId="{14066DDB-5BF4-224A-B14A-79AC653A207E}" srcOrd="7" destOrd="0" presId="urn:microsoft.com/office/officeart/2005/8/layout/radial1"/>
    <dgm:cxn modelId="{66CAC257-EFFB-614A-92ED-DDD1CC92D06E}" type="presParOf" srcId="{14066DDB-5BF4-224A-B14A-79AC653A207E}" destId="{D5C0E78D-C0BB-F84B-AD66-F346F8C6A136}" srcOrd="0" destOrd="0" presId="urn:microsoft.com/office/officeart/2005/8/layout/radial1"/>
    <dgm:cxn modelId="{1D0EFB01-49F7-FE4C-826A-E70170C867AA}" type="presParOf" srcId="{A237DF7A-DAF4-0D4F-BB42-8B29309817E3}" destId="{3A789E62-80B8-074B-B011-D05BD68918F2}" srcOrd="8"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76D291-C9EE-0B4E-A401-AE45D7EDBE38}">
      <dsp:nvSpPr>
        <dsp:cNvPr id="0" name=""/>
        <dsp:cNvSpPr/>
      </dsp:nvSpPr>
      <dsp:spPr>
        <a:xfrm>
          <a:off x="4565675" y="2089597"/>
          <a:ext cx="1586923" cy="1586923"/>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it-IT" sz="1400" b="1" kern="1200" dirty="0"/>
            <a:t>CPT</a:t>
          </a:r>
        </a:p>
        <a:p>
          <a:pPr marL="0" lvl="0" indent="0" algn="ctr" defTabSz="622300">
            <a:lnSpc>
              <a:spcPct val="90000"/>
            </a:lnSpc>
            <a:spcBef>
              <a:spcPct val="0"/>
            </a:spcBef>
            <a:spcAft>
              <a:spcPct val="35000"/>
            </a:spcAft>
            <a:buNone/>
          </a:pPr>
          <a:r>
            <a:rPr lang="it-IT" sz="1100" b="1" kern="1200" dirty="0"/>
            <a:t>(STATO, REGIONI, ENTI LOCALI)</a:t>
          </a:r>
        </a:p>
      </dsp:txBody>
      <dsp:txXfrm>
        <a:off x="4798074" y="2321996"/>
        <a:ext cx="1122125" cy="1122125"/>
      </dsp:txXfrm>
    </dsp:sp>
    <dsp:sp modelId="{D148DC31-F9D2-EF42-894F-6987E821A4EC}">
      <dsp:nvSpPr>
        <dsp:cNvPr id="0" name=""/>
        <dsp:cNvSpPr/>
      </dsp:nvSpPr>
      <dsp:spPr>
        <a:xfrm rot="16200000">
          <a:off x="5119954" y="1836833"/>
          <a:ext cx="478364" cy="27164"/>
        </a:xfrm>
        <a:custGeom>
          <a:avLst/>
          <a:gdLst/>
          <a:ahLst/>
          <a:cxnLst/>
          <a:rect l="0" t="0" r="0" b="0"/>
          <a:pathLst>
            <a:path>
              <a:moveTo>
                <a:pt x="0" y="13582"/>
              </a:moveTo>
              <a:lnTo>
                <a:pt x="478364" y="13582"/>
              </a:lnTo>
            </a:path>
          </a:pathLst>
        </a:custGeom>
        <a:noFill/>
        <a:ln w="1905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it-IT" sz="500" kern="1200"/>
        </a:p>
      </dsp:txBody>
      <dsp:txXfrm>
        <a:off x="5347177" y="1838456"/>
        <a:ext cx="23918" cy="23918"/>
      </dsp:txXfrm>
    </dsp:sp>
    <dsp:sp modelId="{4AB5318F-0F12-DE4F-8E98-DC24B1A6A453}">
      <dsp:nvSpPr>
        <dsp:cNvPr id="0" name=""/>
        <dsp:cNvSpPr/>
      </dsp:nvSpPr>
      <dsp:spPr>
        <a:xfrm>
          <a:off x="4137737" y="24310"/>
          <a:ext cx="2442798" cy="1586923"/>
        </a:xfrm>
        <a:prstGeom prst="ellipse">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it-IT" sz="1200" b="1" kern="1200" dirty="0" err="1"/>
            <a:t>PROGETTUAlITÀ</a:t>
          </a:r>
          <a:endParaRPr lang="it-IT" sz="1200" b="1" kern="1200" dirty="0"/>
        </a:p>
        <a:p>
          <a:pPr marL="0" lvl="0" indent="0" algn="ctr" defTabSz="533400">
            <a:lnSpc>
              <a:spcPct val="90000"/>
            </a:lnSpc>
            <a:spcBef>
              <a:spcPct val="0"/>
            </a:spcBef>
            <a:spcAft>
              <a:spcPct val="35000"/>
            </a:spcAft>
            <a:buNone/>
          </a:pPr>
          <a:r>
            <a:rPr lang="it-IT" sz="1200" b="1" kern="1200" dirty="0"/>
            <a:t>ORIZZONTALE E VERTICALE</a:t>
          </a:r>
          <a:r>
            <a:rPr lang="it-IT" sz="900" kern="1200" dirty="0"/>
            <a:t> </a:t>
          </a:r>
        </a:p>
      </dsp:txBody>
      <dsp:txXfrm>
        <a:off x="4495476" y="256709"/>
        <a:ext cx="1727320" cy="1122125"/>
      </dsp:txXfrm>
    </dsp:sp>
    <dsp:sp modelId="{2C2DF52D-B648-9F42-BD6C-EC045FC3D87E}">
      <dsp:nvSpPr>
        <dsp:cNvPr id="0" name=""/>
        <dsp:cNvSpPr/>
      </dsp:nvSpPr>
      <dsp:spPr>
        <a:xfrm rot="45927">
          <a:off x="6152488" y="2886003"/>
          <a:ext cx="887242" cy="27164"/>
        </a:xfrm>
        <a:custGeom>
          <a:avLst/>
          <a:gdLst/>
          <a:ahLst/>
          <a:cxnLst/>
          <a:rect l="0" t="0" r="0" b="0"/>
          <a:pathLst>
            <a:path>
              <a:moveTo>
                <a:pt x="0" y="13582"/>
              </a:moveTo>
              <a:lnTo>
                <a:pt x="887242" y="13582"/>
              </a:lnTo>
            </a:path>
          </a:pathLst>
        </a:custGeom>
        <a:noFill/>
        <a:ln w="1905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it-IT" sz="500" kern="1200"/>
        </a:p>
      </dsp:txBody>
      <dsp:txXfrm>
        <a:off x="6573928" y="2877404"/>
        <a:ext cx="44362" cy="44362"/>
      </dsp:txXfrm>
    </dsp:sp>
    <dsp:sp modelId="{68A2E2F5-C65E-1D4E-9A99-C62F2D47C6A0}">
      <dsp:nvSpPr>
        <dsp:cNvPr id="0" name=""/>
        <dsp:cNvSpPr/>
      </dsp:nvSpPr>
      <dsp:spPr>
        <a:xfrm>
          <a:off x="7039609" y="1886295"/>
          <a:ext cx="1980321" cy="2064888"/>
        </a:xfrm>
        <a:prstGeom prst="ellipse">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it-IT" sz="1900" kern="1200" dirty="0"/>
            <a:t>TERRITORIO</a:t>
          </a:r>
        </a:p>
        <a:p>
          <a:pPr marL="0" lvl="0" indent="0" algn="ctr" defTabSz="844550">
            <a:lnSpc>
              <a:spcPct val="90000"/>
            </a:lnSpc>
            <a:spcBef>
              <a:spcPct val="0"/>
            </a:spcBef>
            <a:spcAft>
              <a:spcPct val="35000"/>
            </a:spcAft>
            <a:buNone/>
          </a:pPr>
          <a:r>
            <a:rPr lang="it-IT" sz="1900" kern="1200" dirty="0"/>
            <a:t>(BISOGNI)</a:t>
          </a:r>
        </a:p>
      </dsp:txBody>
      <dsp:txXfrm>
        <a:off x="7329620" y="2188691"/>
        <a:ext cx="1400299" cy="1460096"/>
      </dsp:txXfrm>
    </dsp:sp>
    <dsp:sp modelId="{86C92A61-8FE3-3B4D-BFAD-D96FBC006601}">
      <dsp:nvSpPr>
        <dsp:cNvPr id="0" name=""/>
        <dsp:cNvSpPr/>
      </dsp:nvSpPr>
      <dsp:spPr>
        <a:xfrm rot="5400000">
          <a:off x="5119954" y="3902121"/>
          <a:ext cx="478364" cy="27164"/>
        </a:xfrm>
        <a:custGeom>
          <a:avLst/>
          <a:gdLst/>
          <a:ahLst/>
          <a:cxnLst/>
          <a:rect l="0" t="0" r="0" b="0"/>
          <a:pathLst>
            <a:path>
              <a:moveTo>
                <a:pt x="0" y="13582"/>
              </a:moveTo>
              <a:lnTo>
                <a:pt x="478364" y="13582"/>
              </a:lnTo>
            </a:path>
          </a:pathLst>
        </a:custGeom>
        <a:noFill/>
        <a:ln w="1905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it-IT" sz="500" kern="1200"/>
        </a:p>
      </dsp:txBody>
      <dsp:txXfrm>
        <a:off x="5347177" y="3903744"/>
        <a:ext cx="23918" cy="23918"/>
      </dsp:txXfrm>
    </dsp:sp>
    <dsp:sp modelId="{4BF1F919-74FF-CC4D-B672-2B2D613A9034}">
      <dsp:nvSpPr>
        <dsp:cNvPr id="0" name=""/>
        <dsp:cNvSpPr/>
      </dsp:nvSpPr>
      <dsp:spPr>
        <a:xfrm>
          <a:off x="4286424" y="4154885"/>
          <a:ext cx="2145424" cy="1586923"/>
        </a:xfrm>
        <a:prstGeom prst="ellipse">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it-IT" sz="1400" b="1" kern="1200" dirty="0"/>
            <a:t>FORMAZIONE</a:t>
          </a:r>
        </a:p>
      </dsp:txBody>
      <dsp:txXfrm>
        <a:off x="4600614" y="4387284"/>
        <a:ext cx="1517044" cy="1122125"/>
      </dsp:txXfrm>
    </dsp:sp>
    <dsp:sp modelId="{14066DDB-5BF4-224A-B14A-79AC653A207E}">
      <dsp:nvSpPr>
        <dsp:cNvPr id="0" name=""/>
        <dsp:cNvSpPr/>
      </dsp:nvSpPr>
      <dsp:spPr>
        <a:xfrm rot="10753236">
          <a:off x="3928956" y="2884601"/>
          <a:ext cx="636821" cy="27164"/>
        </a:xfrm>
        <a:custGeom>
          <a:avLst/>
          <a:gdLst/>
          <a:ahLst/>
          <a:cxnLst/>
          <a:rect l="0" t="0" r="0" b="0"/>
          <a:pathLst>
            <a:path>
              <a:moveTo>
                <a:pt x="0" y="13582"/>
              </a:moveTo>
              <a:lnTo>
                <a:pt x="636821" y="13582"/>
              </a:lnTo>
            </a:path>
          </a:pathLst>
        </a:custGeom>
        <a:noFill/>
        <a:ln w="1905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it-IT" sz="500" kern="1200"/>
        </a:p>
      </dsp:txBody>
      <dsp:txXfrm rot="10800000">
        <a:off x="4231446" y="2882263"/>
        <a:ext cx="31841" cy="31841"/>
      </dsp:txXfrm>
    </dsp:sp>
    <dsp:sp modelId="{3A789E62-80B8-074B-B011-D05BD68918F2}">
      <dsp:nvSpPr>
        <dsp:cNvPr id="0" name=""/>
        <dsp:cNvSpPr/>
      </dsp:nvSpPr>
      <dsp:spPr>
        <a:xfrm>
          <a:off x="1543464" y="1886296"/>
          <a:ext cx="2385669" cy="2064888"/>
        </a:xfrm>
        <a:prstGeom prst="ellipse">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it-IT" sz="1200" b="1" kern="1200" dirty="0"/>
            <a:t>- COORDINATORI PEDAGOGIGICI O-6 </a:t>
          </a:r>
        </a:p>
        <a:p>
          <a:pPr marL="0" lvl="0" indent="0" algn="ctr" defTabSz="533400">
            <a:lnSpc>
              <a:spcPct val="90000"/>
            </a:lnSpc>
            <a:spcBef>
              <a:spcPct val="0"/>
            </a:spcBef>
            <a:spcAft>
              <a:spcPct val="35000"/>
            </a:spcAft>
            <a:buNone/>
          </a:pPr>
          <a:r>
            <a:rPr lang="it-IT" sz="1200" b="1" kern="1200" dirty="0"/>
            <a:t>- INSEGNANTI</a:t>
          </a:r>
        </a:p>
        <a:p>
          <a:pPr marL="0" lvl="0" indent="0" algn="ctr" defTabSz="533400">
            <a:lnSpc>
              <a:spcPct val="90000"/>
            </a:lnSpc>
            <a:spcBef>
              <a:spcPct val="0"/>
            </a:spcBef>
            <a:spcAft>
              <a:spcPct val="35000"/>
            </a:spcAft>
            <a:buNone/>
          </a:pPr>
          <a:r>
            <a:rPr lang="it-IT" sz="1200" b="1" kern="1200" dirty="0"/>
            <a:t>- EDUCATORI</a:t>
          </a:r>
        </a:p>
      </dsp:txBody>
      <dsp:txXfrm>
        <a:off x="1892837" y="2188692"/>
        <a:ext cx="1686923" cy="1460096"/>
      </dsp:txXfrm>
    </dsp:sp>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B465E6D-B30B-8D14-0F94-DC5F6E5746E8}"/>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FBC6DDB1-4F1D-9F85-6B33-0F7212F02CE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28753A9C-AEA7-8DB5-FCD8-804C99F70BE6}"/>
              </a:ext>
            </a:extLst>
          </p:cNvPr>
          <p:cNvSpPr>
            <a:spLocks noGrp="1"/>
          </p:cNvSpPr>
          <p:nvPr>
            <p:ph type="dt" sz="half" idx="10"/>
          </p:nvPr>
        </p:nvSpPr>
        <p:spPr/>
        <p:txBody>
          <a:bodyPr/>
          <a:lstStyle/>
          <a:p>
            <a:fld id="{329D277D-25C0-964C-A64A-92ACD81F984F}" type="datetimeFigureOut">
              <a:rPr lang="it-IT" smtClean="0"/>
              <a:t>30/01/2024</a:t>
            </a:fld>
            <a:endParaRPr lang="it-IT"/>
          </a:p>
        </p:txBody>
      </p:sp>
      <p:sp>
        <p:nvSpPr>
          <p:cNvPr id="5" name="Segnaposto piè di pagina 4">
            <a:extLst>
              <a:ext uri="{FF2B5EF4-FFF2-40B4-BE49-F238E27FC236}">
                <a16:creationId xmlns:a16="http://schemas.microsoft.com/office/drawing/2014/main" id="{FDFF7B92-EE72-C875-BA78-1773596ECBA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5E8A41CC-AC86-DCD5-CD17-DCABAB70B5C8}"/>
              </a:ext>
            </a:extLst>
          </p:cNvPr>
          <p:cNvSpPr>
            <a:spLocks noGrp="1"/>
          </p:cNvSpPr>
          <p:nvPr>
            <p:ph type="sldNum" sz="quarter" idx="12"/>
          </p:nvPr>
        </p:nvSpPr>
        <p:spPr/>
        <p:txBody>
          <a:bodyPr/>
          <a:lstStyle/>
          <a:p>
            <a:fld id="{A0292716-48A0-F641-820A-620687442A48}" type="slidenum">
              <a:rPr lang="it-IT" smtClean="0"/>
              <a:t>‹N›</a:t>
            </a:fld>
            <a:endParaRPr lang="it-IT"/>
          </a:p>
        </p:txBody>
      </p:sp>
    </p:spTree>
    <p:extLst>
      <p:ext uri="{BB962C8B-B14F-4D97-AF65-F5344CB8AC3E}">
        <p14:creationId xmlns:p14="http://schemas.microsoft.com/office/powerpoint/2010/main" val="37632779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26B22FD-050B-9230-9BEF-F682651970D6}"/>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13CBED63-F0A2-3CAA-4EC5-C31AED396C69}"/>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4E7007FE-E8C3-92E4-3EA2-146459EC3BC7}"/>
              </a:ext>
            </a:extLst>
          </p:cNvPr>
          <p:cNvSpPr>
            <a:spLocks noGrp="1"/>
          </p:cNvSpPr>
          <p:nvPr>
            <p:ph type="dt" sz="half" idx="10"/>
          </p:nvPr>
        </p:nvSpPr>
        <p:spPr/>
        <p:txBody>
          <a:bodyPr/>
          <a:lstStyle/>
          <a:p>
            <a:fld id="{329D277D-25C0-964C-A64A-92ACD81F984F}" type="datetimeFigureOut">
              <a:rPr lang="it-IT" smtClean="0"/>
              <a:t>30/01/2024</a:t>
            </a:fld>
            <a:endParaRPr lang="it-IT"/>
          </a:p>
        </p:txBody>
      </p:sp>
      <p:sp>
        <p:nvSpPr>
          <p:cNvPr id="5" name="Segnaposto piè di pagina 4">
            <a:extLst>
              <a:ext uri="{FF2B5EF4-FFF2-40B4-BE49-F238E27FC236}">
                <a16:creationId xmlns:a16="http://schemas.microsoft.com/office/drawing/2014/main" id="{16759E30-7759-0882-47FD-741B00336106}"/>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C6649704-B084-2B98-802D-BB26CF8CCB40}"/>
              </a:ext>
            </a:extLst>
          </p:cNvPr>
          <p:cNvSpPr>
            <a:spLocks noGrp="1"/>
          </p:cNvSpPr>
          <p:nvPr>
            <p:ph type="sldNum" sz="quarter" idx="12"/>
          </p:nvPr>
        </p:nvSpPr>
        <p:spPr/>
        <p:txBody>
          <a:bodyPr/>
          <a:lstStyle/>
          <a:p>
            <a:fld id="{A0292716-48A0-F641-820A-620687442A48}" type="slidenum">
              <a:rPr lang="it-IT" smtClean="0"/>
              <a:t>‹N›</a:t>
            </a:fld>
            <a:endParaRPr lang="it-IT"/>
          </a:p>
        </p:txBody>
      </p:sp>
    </p:spTree>
    <p:extLst>
      <p:ext uri="{BB962C8B-B14F-4D97-AF65-F5344CB8AC3E}">
        <p14:creationId xmlns:p14="http://schemas.microsoft.com/office/powerpoint/2010/main" val="36467284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4DC42EA2-AE30-5F5E-7AA1-9ADAAE2997F9}"/>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F1ACBDCC-96EE-60A8-BAB7-7DEA599FB775}"/>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7BF3C6E3-87AF-5087-3DA8-647F64FB8368}"/>
              </a:ext>
            </a:extLst>
          </p:cNvPr>
          <p:cNvSpPr>
            <a:spLocks noGrp="1"/>
          </p:cNvSpPr>
          <p:nvPr>
            <p:ph type="dt" sz="half" idx="10"/>
          </p:nvPr>
        </p:nvSpPr>
        <p:spPr/>
        <p:txBody>
          <a:bodyPr/>
          <a:lstStyle/>
          <a:p>
            <a:fld id="{329D277D-25C0-964C-A64A-92ACD81F984F}" type="datetimeFigureOut">
              <a:rPr lang="it-IT" smtClean="0"/>
              <a:t>30/01/2024</a:t>
            </a:fld>
            <a:endParaRPr lang="it-IT"/>
          </a:p>
        </p:txBody>
      </p:sp>
      <p:sp>
        <p:nvSpPr>
          <p:cNvPr id="5" name="Segnaposto piè di pagina 4">
            <a:extLst>
              <a:ext uri="{FF2B5EF4-FFF2-40B4-BE49-F238E27FC236}">
                <a16:creationId xmlns:a16="http://schemas.microsoft.com/office/drawing/2014/main" id="{83A88156-FD66-9F9B-F155-6E81349E02FC}"/>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13319042-F8E0-D1F6-FD9C-0C3E80A222C4}"/>
              </a:ext>
            </a:extLst>
          </p:cNvPr>
          <p:cNvSpPr>
            <a:spLocks noGrp="1"/>
          </p:cNvSpPr>
          <p:nvPr>
            <p:ph type="sldNum" sz="quarter" idx="12"/>
          </p:nvPr>
        </p:nvSpPr>
        <p:spPr/>
        <p:txBody>
          <a:bodyPr/>
          <a:lstStyle/>
          <a:p>
            <a:fld id="{A0292716-48A0-F641-820A-620687442A48}" type="slidenum">
              <a:rPr lang="it-IT" smtClean="0"/>
              <a:t>‹N›</a:t>
            </a:fld>
            <a:endParaRPr lang="it-IT"/>
          </a:p>
        </p:txBody>
      </p:sp>
    </p:spTree>
    <p:extLst>
      <p:ext uri="{BB962C8B-B14F-4D97-AF65-F5344CB8AC3E}">
        <p14:creationId xmlns:p14="http://schemas.microsoft.com/office/powerpoint/2010/main" val="686697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854F294-A3E0-B15C-A28C-2004747BD7AE}"/>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0FF90FE6-68E3-8C71-9CB1-3602ADE71C50}"/>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CDB18FBA-2A46-9DB5-7600-03CA0A9C4EBA}"/>
              </a:ext>
            </a:extLst>
          </p:cNvPr>
          <p:cNvSpPr>
            <a:spLocks noGrp="1"/>
          </p:cNvSpPr>
          <p:nvPr>
            <p:ph type="dt" sz="half" idx="10"/>
          </p:nvPr>
        </p:nvSpPr>
        <p:spPr/>
        <p:txBody>
          <a:bodyPr/>
          <a:lstStyle/>
          <a:p>
            <a:fld id="{329D277D-25C0-964C-A64A-92ACD81F984F}" type="datetimeFigureOut">
              <a:rPr lang="it-IT" smtClean="0"/>
              <a:t>30/01/2024</a:t>
            </a:fld>
            <a:endParaRPr lang="it-IT"/>
          </a:p>
        </p:txBody>
      </p:sp>
      <p:sp>
        <p:nvSpPr>
          <p:cNvPr id="5" name="Segnaposto piè di pagina 4">
            <a:extLst>
              <a:ext uri="{FF2B5EF4-FFF2-40B4-BE49-F238E27FC236}">
                <a16:creationId xmlns:a16="http://schemas.microsoft.com/office/drawing/2014/main" id="{AB5E8474-6EE1-F5BD-316C-CC37E84A7D47}"/>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B9809ED8-E7A8-30AF-57CA-FFC3E37801F8}"/>
              </a:ext>
            </a:extLst>
          </p:cNvPr>
          <p:cNvSpPr>
            <a:spLocks noGrp="1"/>
          </p:cNvSpPr>
          <p:nvPr>
            <p:ph type="sldNum" sz="quarter" idx="12"/>
          </p:nvPr>
        </p:nvSpPr>
        <p:spPr/>
        <p:txBody>
          <a:bodyPr/>
          <a:lstStyle/>
          <a:p>
            <a:fld id="{A0292716-48A0-F641-820A-620687442A48}" type="slidenum">
              <a:rPr lang="it-IT" smtClean="0"/>
              <a:t>‹N›</a:t>
            </a:fld>
            <a:endParaRPr lang="it-IT"/>
          </a:p>
        </p:txBody>
      </p:sp>
    </p:spTree>
    <p:extLst>
      <p:ext uri="{BB962C8B-B14F-4D97-AF65-F5344CB8AC3E}">
        <p14:creationId xmlns:p14="http://schemas.microsoft.com/office/powerpoint/2010/main" val="32398138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9051FB5-A5AD-D1B0-E608-4C922C55583D}"/>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AF2CE183-F4BB-A450-DF4C-70643357728C}"/>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1E6B227B-1D04-68F1-A400-371E3BF0EEB0}"/>
              </a:ext>
            </a:extLst>
          </p:cNvPr>
          <p:cNvSpPr>
            <a:spLocks noGrp="1"/>
          </p:cNvSpPr>
          <p:nvPr>
            <p:ph type="dt" sz="half" idx="10"/>
          </p:nvPr>
        </p:nvSpPr>
        <p:spPr/>
        <p:txBody>
          <a:bodyPr/>
          <a:lstStyle/>
          <a:p>
            <a:fld id="{329D277D-25C0-964C-A64A-92ACD81F984F}" type="datetimeFigureOut">
              <a:rPr lang="it-IT" smtClean="0"/>
              <a:t>30/01/2024</a:t>
            </a:fld>
            <a:endParaRPr lang="it-IT"/>
          </a:p>
        </p:txBody>
      </p:sp>
      <p:sp>
        <p:nvSpPr>
          <p:cNvPr id="5" name="Segnaposto piè di pagina 4">
            <a:extLst>
              <a:ext uri="{FF2B5EF4-FFF2-40B4-BE49-F238E27FC236}">
                <a16:creationId xmlns:a16="http://schemas.microsoft.com/office/drawing/2014/main" id="{C549F258-18DE-5F5F-68DB-BBEF1F14413B}"/>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AC9137EA-3997-8ECB-C5E3-9F999E6E8D7C}"/>
              </a:ext>
            </a:extLst>
          </p:cNvPr>
          <p:cNvSpPr>
            <a:spLocks noGrp="1"/>
          </p:cNvSpPr>
          <p:nvPr>
            <p:ph type="sldNum" sz="quarter" idx="12"/>
          </p:nvPr>
        </p:nvSpPr>
        <p:spPr/>
        <p:txBody>
          <a:bodyPr/>
          <a:lstStyle/>
          <a:p>
            <a:fld id="{A0292716-48A0-F641-820A-620687442A48}" type="slidenum">
              <a:rPr lang="it-IT" smtClean="0"/>
              <a:t>‹N›</a:t>
            </a:fld>
            <a:endParaRPr lang="it-IT"/>
          </a:p>
        </p:txBody>
      </p:sp>
    </p:spTree>
    <p:extLst>
      <p:ext uri="{BB962C8B-B14F-4D97-AF65-F5344CB8AC3E}">
        <p14:creationId xmlns:p14="http://schemas.microsoft.com/office/powerpoint/2010/main" val="395666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414D965-FDD8-4E0D-72C1-0BC637305E16}"/>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A2806B0C-75AE-2DC7-0CFC-ADD803BC46AC}"/>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4AE70FA7-38BA-2851-0F95-66DD929383AA}"/>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ED171915-267D-C4FD-6E7A-11D0D4E296C4}"/>
              </a:ext>
            </a:extLst>
          </p:cNvPr>
          <p:cNvSpPr>
            <a:spLocks noGrp="1"/>
          </p:cNvSpPr>
          <p:nvPr>
            <p:ph type="dt" sz="half" idx="10"/>
          </p:nvPr>
        </p:nvSpPr>
        <p:spPr/>
        <p:txBody>
          <a:bodyPr/>
          <a:lstStyle/>
          <a:p>
            <a:fld id="{329D277D-25C0-964C-A64A-92ACD81F984F}" type="datetimeFigureOut">
              <a:rPr lang="it-IT" smtClean="0"/>
              <a:t>30/01/2024</a:t>
            </a:fld>
            <a:endParaRPr lang="it-IT"/>
          </a:p>
        </p:txBody>
      </p:sp>
      <p:sp>
        <p:nvSpPr>
          <p:cNvPr id="6" name="Segnaposto piè di pagina 5">
            <a:extLst>
              <a:ext uri="{FF2B5EF4-FFF2-40B4-BE49-F238E27FC236}">
                <a16:creationId xmlns:a16="http://schemas.microsoft.com/office/drawing/2014/main" id="{E4D0224D-7BCB-3BBD-F21B-06D5489CF615}"/>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0A7805C7-D85F-3469-36EB-4A390E0E5A00}"/>
              </a:ext>
            </a:extLst>
          </p:cNvPr>
          <p:cNvSpPr>
            <a:spLocks noGrp="1"/>
          </p:cNvSpPr>
          <p:nvPr>
            <p:ph type="sldNum" sz="quarter" idx="12"/>
          </p:nvPr>
        </p:nvSpPr>
        <p:spPr/>
        <p:txBody>
          <a:bodyPr/>
          <a:lstStyle/>
          <a:p>
            <a:fld id="{A0292716-48A0-F641-820A-620687442A48}" type="slidenum">
              <a:rPr lang="it-IT" smtClean="0"/>
              <a:t>‹N›</a:t>
            </a:fld>
            <a:endParaRPr lang="it-IT"/>
          </a:p>
        </p:txBody>
      </p:sp>
    </p:spTree>
    <p:extLst>
      <p:ext uri="{BB962C8B-B14F-4D97-AF65-F5344CB8AC3E}">
        <p14:creationId xmlns:p14="http://schemas.microsoft.com/office/powerpoint/2010/main" val="26436675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96EAA67-5A79-56E0-7B70-7E5860113C25}"/>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8FC90E31-159E-413F-155C-93DB3003639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2EE74BAD-E9A3-038E-C938-03D6FBC1564B}"/>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8DE6D128-3253-6668-92B4-C1192ED4451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DF62B809-B5CB-7143-3F91-1BB54708750B}"/>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3C889E1B-52C4-ACFF-A2E7-12536A18EA9D}"/>
              </a:ext>
            </a:extLst>
          </p:cNvPr>
          <p:cNvSpPr>
            <a:spLocks noGrp="1"/>
          </p:cNvSpPr>
          <p:nvPr>
            <p:ph type="dt" sz="half" idx="10"/>
          </p:nvPr>
        </p:nvSpPr>
        <p:spPr/>
        <p:txBody>
          <a:bodyPr/>
          <a:lstStyle/>
          <a:p>
            <a:fld id="{329D277D-25C0-964C-A64A-92ACD81F984F}" type="datetimeFigureOut">
              <a:rPr lang="it-IT" smtClean="0"/>
              <a:t>30/01/2024</a:t>
            </a:fld>
            <a:endParaRPr lang="it-IT"/>
          </a:p>
        </p:txBody>
      </p:sp>
      <p:sp>
        <p:nvSpPr>
          <p:cNvPr id="8" name="Segnaposto piè di pagina 7">
            <a:extLst>
              <a:ext uri="{FF2B5EF4-FFF2-40B4-BE49-F238E27FC236}">
                <a16:creationId xmlns:a16="http://schemas.microsoft.com/office/drawing/2014/main" id="{B2C3E486-0CE6-B411-F2C7-C3406A5D3D94}"/>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DF93C00F-C46E-C2ED-25AB-BDF83F9CB493}"/>
              </a:ext>
            </a:extLst>
          </p:cNvPr>
          <p:cNvSpPr>
            <a:spLocks noGrp="1"/>
          </p:cNvSpPr>
          <p:nvPr>
            <p:ph type="sldNum" sz="quarter" idx="12"/>
          </p:nvPr>
        </p:nvSpPr>
        <p:spPr/>
        <p:txBody>
          <a:bodyPr/>
          <a:lstStyle/>
          <a:p>
            <a:fld id="{A0292716-48A0-F641-820A-620687442A48}" type="slidenum">
              <a:rPr lang="it-IT" smtClean="0"/>
              <a:t>‹N›</a:t>
            </a:fld>
            <a:endParaRPr lang="it-IT"/>
          </a:p>
        </p:txBody>
      </p:sp>
    </p:spTree>
    <p:extLst>
      <p:ext uri="{BB962C8B-B14F-4D97-AF65-F5344CB8AC3E}">
        <p14:creationId xmlns:p14="http://schemas.microsoft.com/office/powerpoint/2010/main" val="33222529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9C57979-2F21-477C-F926-C30E9165DFAC}"/>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3D82C07D-BBF0-63C6-5B70-7761CEEA83A0}"/>
              </a:ext>
            </a:extLst>
          </p:cNvPr>
          <p:cNvSpPr>
            <a:spLocks noGrp="1"/>
          </p:cNvSpPr>
          <p:nvPr>
            <p:ph type="dt" sz="half" idx="10"/>
          </p:nvPr>
        </p:nvSpPr>
        <p:spPr/>
        <p:txBody>
          <a:bodyPr/>
          <a:lstStyle/>
          <a:p>
            <a:fld id="{329D277D-25C0-964C-A64A-92ACD81F984F}" type="datetimeFigureOut">
              <a:rPr lang="it-IT" smtClean="0"/>
              <a:t>30/01/2024</a:t>
            </a:fld>
            <a:endParaRPr lang="it-IT"/>
          </a:p>
        </p:txBody>
      </p:sp>
      <p:sp>
        <p:nvSpPr>
          <p:cNvPr id="4" name="Segnaposto piè di pagina 3">
            <a:extLst>
              <a:ext uri="{FF2B5EF4-FFF2-40B4-BE49-F238E27FC236}">
                <a16:creationId xmlns:a16="http://schemas.microsoft.com/office/drawing/2014/main" id="{5CA11479-631A-2C95-5CFA-FC01EA7B7BE6}"/>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6F6267C5-8BC1-2AF9-B395-1B5E22FFB154}"/>
              </a:ext>
            </a:extLst>
          </p:cNvPr>
          <p:cNvSpPr>
            <a:spLocks noGrp="1"/>
          </p:cNvSpPr>
          <p:nvPr>
            <p:ph type="sldNum" sz="quarter" idx="12"/>
          </p:nvPr>
        </p:nvSpPr>
        <p:spPr/>
        <p:txBody>
          <a:bodyPr/>
          <a:lstStyle/>
          <a:p>
            <a:fld id="{A0292716-48A0-F641-820A-620687442A48}" type="slidenum">
              <a:rPr lang="it-IT" smtClean="0"/>
              <a:t>‹N›</a:t>
            </a:fld>
            <a:endParaRPr lang="it-IT"/>
          </a:p>
        </p:txBody>
      </p:sp>
    </p:spTree>
    <p:extLst>
      <p:ext uri="{BB962C8B-B14F-4D97-AF65-F5344CB8AC3E}">
        <p14:creationId xmlns:p14="http://schemas.microsoft.com/office/powerpoint/2010/main" val="26376382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6237D51A-DEEE-3748-CE19-7EDB80BEE44C}"/>
              </a:ext>
            </a:extLst>
          </p:cNvPr>
          <p:cNvSpPr>
            <a:spLocks noGrp="1"/>
          </p:cNvSpPr>
          <p:nvPr>
            <p:ph type="dt" sz="half" idx="10"/>
          </p:nvPr>
        </p:nvSpPr>
        <p:spPr/>
        <p:txBody>
          <a:bodyPr/>
          <a:lstStyle/>
          <a:p>
            <a:fld id="{329D277D-25C0-964C-A64A-92ACD81F984F}" type="datetimeFigureOut">
              <a:rPr lang="it-IT" smtClean="0"/>
              <a:t>30/01/2024</a:t>
            </a:fld>
            <a:endParaRPr lang="it-IT"/>
          </a:p>
        </p:txBody>
      </p:sp>
      <p:sp>
        <p:nvSpPr>
          <p:cNvPr id="3" name="Segnaposto piè di pagina 2">
            <a:extLst>
              <a:ext uri="{FF2B5EF4-FFF2-40B4-BE49-F238E27FC236}">
                <a16:creationId xmlns:a16="http://schemas.microsoft.com/office/drawing/2014/main" id="{D4D4EDD7-C793-77D8-5C39-40093CD718AE}"/>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F44A1062-7490-2ECD-596D-C661C118C659}"/>
              </a:ext>
            </a:extLst>
          </p:cNvPr>
          <p:cNvSpPr>
            <a:spLocks noGrp="1"/>
          </p:cNvSpPr>
          <p:nvPr>
            <p:ph type="sldNum" sz="quarter" idx="12"/>
          </p:nvPr>
        </p:nvSpPr>
        <p:spPr/>
        <p:txBody>
          <a:bodyPr/>
          <a:lstStyle/>
          <a:p>
            <a:fld id="{A0292716-48A0-F641-820A-620687442A48}" type="slidenum">
              <a:rPr lang="it-IT" smtClean="0"/>
              <a:t>‹N›</a:t>
            </a:fld>
            <a:endParaRPr lang="it-IT"/>
          </a:p>
        </p:txBody>
      </p:sp>
    </p:spTree>
    <p:extLst>
      <p:ext uri="{BB962C8B-B14F-4D97-AF65-F5344CB8AC3E}">
        <p14:creationId xmlns:p14="http://schemas.microsoft.com/office/powerpoint/2010/main" val="32107164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EFACF2F-581C-68AB-F9FA-20B6E84C78F3}"/>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CE90D616-3DE7-A48E-FAC1-73B04C34AA9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D133A52F-D9BA-4ED7-DA57-3F58BCD063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C5F14597-9CAD-EB40-596D-29126AA3DCEC}"/>
              </a:ext>
            </a:extLst>
          </p:cNvPr>
          <p:cNvSpPr>
            <a:spLocks noGrp="1"/>
          </p:cNvSpPr>
          <p:nvPr>
            <p:ph type="dt" sz="half" idx="10"/>
          </p:nvPr>
        </p:nvSpPr>
        <p:spPr/>
        <p:txBody>
          <a:bodyPr/>
          <a:lstStyle/>
          <a:p>
            <a:fld id="{329D277D-25C0-964C-A64A-92ACD81F984F}" type="datetimeFigureOut">
              <a:rPr lang="it-IT" smtClean="0"/>
              <a:t>30/01/2024</a:t>
            </a:fld>
            <a:endParaRPr lang="it-IT"/>
          </a:p>
        </p:txBody>
      </p:sp>
      <p:sp>
        <p:nvSpPr>
          <p:cNvPr id="6" name="Segnaposto piè di pagina 5">
            <a:extLst>
              <a:ext uri="{FF2B5EF4-FFF2-40B4-BE49-F238E27FC236}">
                <a16:creationId xmlns:a16="http://schemas.microsoft.com/office/drawing/2014/main" id="{FE28367B-8CC4-428D-52DE-7EFE988BD3FE}"/>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16A85FA9-3952-1C82-2E35-CE1BE1538A22}"/>
              </a:ext>
            </a:extLst>
          </p:cNvPr>
          <p:cNvSpPr>
            <a:spLocks noGrp="1"/>
          </p:cNvSpPr>
          <p:nvPr>
            <p:ph type="sldNum" sz="quarter" idx="12"/>
          </p:nvPr>
        </p:nvSpPr>
        <p:spPr/>
        <p:txBody>
          <a:bodyPr/>
          <a:lstStyle/>
          <a:p>
            <a:fld id="{A0292716-48A0-F641-820A-620687442A48}" type="slidenum">
              <a:rPr lang="it-IT" smtClean="0"/>
              <a:t>‹N›</a:t>
            </a:fld>
            <a:endParaRPr lang="it-IT"/>
          </a:p>
        </p:txBody>
      </p:sp>
    </p:spTree>
    <p:extLst>
      <p:ext uri="{BB962C8B-B14F-4D97-AF65-F5344CB8AC3E}">
        <p14:creationId xmlns:p14="http://schemas.microsoft.com/office/powerpoint/2010/main" val="20970065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8BF4ED9-D348-3E49-4644-ADEC7E0C5E54}"/>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516A4CAC-55AD-114C-6926-40924503404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355D2316-CC3D-319F-D80A-682E521AF44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B8EBDE5B-D2F4-12E2-B512-387C4650311F}"/>
              </a:ext>
            </a:extLst>
          </p:cNvPr>
          <p:cNvSpPr>
            <a:spLocks noGrp="1"/>
          </p:cNvSpPr>
          <p:nvPr>
            <p:ph type="dt" sz="half" idx="10"/>
          </p:nvPr>
        </p:nvSpPr>
        <p:spPr/>
        <p:txBody>
          <a:bodyPr/>
          <a:lstStyle/>
          <a:p>
            <a:fld id="{329D277D-25C0-964C-A64A-92ACD81F984F}" type="datetimeFigureOut">
              <a:rPr lang="it-IT" smtClean="0"/>
              <a:t>30/01/2024</a:t>
            </a:fld>
            <a:endParaRPr lang="it-IT"/>
          </a:p>
        </p:txBody>
      </p:sp>
      <p:sp>
        <p:nvSpPr>
          <p:cNvPr id="6" name="Segnaposto piè di pagina 5">
            <a:extLst>
              <a:ext uri="{FF2B5EF4-FFF2-40B4-BE49-F238E27FC236}">
                <a16:creationId xmlns:a16="http://schemas.microsoft.com/office/drawing/2014/main" id="{429B6FD4-E7D3-FF64-7F27-83AE31C19F72}"/>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39A67A25-65D5-2C36-28D9-2161DB1DB072}"/>
              </a:ext>
            </a:extLst>
          </p:cNvPr>
          <p:cNvSpPr>
            <a:spLocks noGrp="1"/>
          </p:cNvSpPr>
          <p:nvPr>
            <p:ph type="sldNum" sz="quarter" idx="12"/>
          </p:nvPr>
        </p:nvSpPr>
        <p:spPr/>
        <p:txBody>
          <a:bodyPr/>
          <a:lstStyle/>
          <a:p>
            <a:fld id="{A0292716-48A0-F641-820A-620687442A48}" type="slidenum">
              <a:rPr lang="it-IT" smtClean="0"/>
              <a:t>‹N›</a:t>
            </a:fld>
            <a:endParaRPr lang="it-IT"/>
          </a:p>
        </p:txBody>
      </p:sp>
    </p:spTree>
    <p:extLst>
      <p:ext uri="{BB962C8B-B14F-4D97-AF65-F5344CB8AC3E}">
        <p14:creationId xmlns:p14="http://schemas.microsoft.com/office/powerpoint/2010/main" val="12388006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E5C8D900-02F9-118D-22ED-77D3992CE4C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D501AB9F-C97F-F84A-199D-FFEB43E1C74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C698C6F3-3957-8541-638B-A5F929461B7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329D277D-25C0-964C-A64A-92ACD81F984F}" type="datetimeFigureOut">
              <a:rPr lang="it-IT" smtClean="0"/>
              <a:t>30/01/2024</a:t>
            </a:fld>
            <a:endParaRPr lang="it-IT"/>
          </a:p>
        </p:txBody>
      </p:sp>
      <p:sp>
        <p:nvSpPr>
          <p:cNvPr id="5" name="Segnaposto piè di pagina 4">
            <a:extLst>
              <a:ext uri="{FF2B5EF4-FFF2-40B4-BE49-F238E27FC236}">
                <a16:creationId xmlns:a16="http://schemas.microsoft.com/office/drawing/2014/main" id="{70865D64-36AB-E728-8BBD-FEDB5415B1F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it-IT"/>
          </a:p>
        </p:txBody>
      </p:sp>
      <p:sp>
        <p:nvSpPr>
          <p:cNvPr id="6" name="Segnaposto numero diapositiva 5">
            <a:extLst>
              <a:ext uri="{FF2B5EF4-FFF2-40B4-BE49-F238E27FC236}">
                <a16:creationId xmlns:a16="http://schemas.microsoft.com/office/drawing/2014/main" id="{264588F5-842D-B9DE-5761-FD1FC795D74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A0292716-48A0-F641-820A-620687442A48}" type="slidenum">
              <a:rPr lang="it-IT" smtClean="0"/>
              <a:t>‹N›</a:t>
            </a:fld>
            <a:endParaRPr lang="it-IT"/>
          </a:p>
        </p:txBody>
      </p:sp>
    </p:spTree>
    <p:extLst>
      <p:ext uri="{BB962C8B-B14F-4D97-AF65-F5344CB8AC3E}">
        <p14:creationId xmlns:p14="http://schemas.microsoft.com/office/powerpoint/2010/main" val="18505475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2" Type="http://schemas.openxmlformats.org/officeDocument/2006/relationships/hyperlink" Target="https://forms.gle/1uDKsdZzGjs4ydGf9"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19BBB3C-71A1-D42B-146C-B014B518CD83}"/>
              </a:ext>
            </a:extLst>
          </p:cNvPr>
          <p:cNvSpPr>
            <a:spLocks noGrp="1"/>
          </p:cNvSpPr>
          <p:nvPr>
            <p:ph type="ctrTitle"/>
          </p:nvPr>
        </p:nvSpPr>
        <p:spPr/>
        <p:txBody>
          <a:bodyPr>
            <a:normAutofit/>
          </a:bodyPr>
          <a:lstStyle/>
          <a:p>
            <a:r>
              <a:rPr lang="it-IT" sz="2800" dirty="0">
                <a:solidFill>
                  <a:srgbClr val="FF0000"/>
                </a:solidFill>
                <a:effectLst/>
                <a:latin typeface="Times New Roman" panose="02020603050405020304" pitchFamily="18" charset="0"/>
                <a:ea typeface="Times New Roman" panose="02020603050405020304" pitchFamily="18" charset="0"/>
              </a:rPr>
              <a:t>Il Coordinamento Pedagogico Territoriale: finalità e obiettivi</a:t>
            </a:r>
            <a:r>
              <a:rPr lang="it-IT" sz="2800" dirty="0">
                <a:solidFill>
                  <a:srgbClr val="FF0000"/>
                </a:solidFill>
                <a:effectLst/>
              </a:rPr>
              <a:t> </a:t>
            </a:r>
            <a:endParaRPr lang="it-IT" sz="2800" dirty="0">
              <a:solidFill>
                <a:srgbClr val="FF0000"/>
              </a:solidFill>
            </a:endParaRPr>
          </a:p>
        </p:txBody>
      </p:sp>
      <p:sp>
        <p:nvSpPr>
          <p:cNvPr id="3" name="Sottotitolo 2">
            <a:extLst>
              <a:ext uri="{FF2B5EF4-FFF2-40B4-BE49-F238E27FC236}">
                <a16:creationId xmlns:a16="http://schemas.microsoft.com/office/drawing/2014/main" id="{9A261FA9-BEA1-237C-7182-1B5069E3EEA0}"/>
              </a:ext>
            </a:extLst>
          </p:cNvPr>
          <p:cNvSpPr>
            <a:spLocks noGrp="1"/>
          </p:cNvSpPr>
          <p:nvPr>
            <p:ph type="subTitle" idx="1"/>
          </p:nvPr>
        </p:nvSpPr>
        <p:spPr/>
        <p:txBody>
          <a:bodyPr/>
          <a:lstStyle/>
          <a:p>
            <a:endParaRPr lang="it-IT" dirty="0"/>
          </a:p>
          <a:p>
            <a:r>
              <a:rPr lang="it-IT" sz="2000" i="1" dirty="0">
                <a:latin typeface="Times New Roman" panose="02020603050405020304" pitchFamily="18" charset="0"/>
                <a:cs typeface="Times New Roman" panose="02020603050405020304" pitchFamily="18" charset="0"/>
              </a:rPr>
              <a:t>Chiara Sirignano</a:t>
            </a:r>
          </a:p>
        </p:txBody>
      </p:sp>
    </p:spTree>
    <p:extLst>
      <p:ext uri="{BB962C8B-B14F-4D97-AF65-F5344CB8AC3E}">
        <p14:creationId xmlns:p14="http://schemas.microsoft.com/office/powerpoint/2010/main" val="34819151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5568F2A-971A-1C1A-BF5E-02713420CC62}"/>
              </a:ext>
            </a:extLst>
          </p:cNvPr>
          <p:cNvSpPr>
            <a:spLocks noGrp="1"/>
          </p:cNvSpPr>
          <p:nvPr>
            <p:ph type="title"/>
          </p:nvPr>
        </p:nvSpPr>
        <p:spPr>
          <a:xfrm flipV="1">
            <a:off x="838200" y="264696"/>
            <a:ext cx="10515600" cy="100430"/>
          </a:xfrm>
        </p:spPr>
        <p:txBody>
          <a:bodyPr>
            <a:normAutofit fontScale="90000"/>
          </a:bodyPr>
          <a:lstStyle/>
          <a:p>
            <a:endParaRPr lang="it-IT" dirty="0"/>
          </a:p>
        </p:txBody>
      </p:sp>
      <p:sp>
        <p:nvSpPr>
          <p:cNvPr id="3" name="Segnaposto contenuto 2">
            <a:extLst>
              <a:ext uri="{FF2B5EF4-FFF2-40B4-BE49-F238E27FC236}">
                <a16:creationId xmlns:a16="http://schemas.microsoft.com/office/drawing/2014/main" id="{C130D6D0-7BB3-1AD2-CD4C-CB65A0B23C02}"/>
              </a:ext>
            </a:extLst>
          </p:cNvPr>
          <p:cNvSpPr>
            <a:spLocks noGrp="1"/>
          </p:cNvSpPr>
          <p:nvPr>
            <p:ph idx="1"/>
          </p:nvPr>
        </p:nvSpPr>
        <p:spPr/>
        <p:txBody>
          <a:bodyPr/>
          <a:lstStyle/>
          <a:p>
            <a:pPr marL="914400" lvl="2" indent="0">
              <a:buNone/>
            </a:pPr>
            <a:r>
              <a:rPr lang="it-IT" sz="2800" b="1" dirty="0">
                <a:effectLst/>
                <a:latin typeface="Times" pitchFamily="2" charset="0"/>
              </a:rPr>
              <a:t>Soggetti privati o pubblici futuri partner </a:t>
            </a:r>
          </a:p>
          <a:p>
            <a:pPr marL="914400" lvl="2" indent="0">
              <a:buNone/>
            </a:pPr>
            <a:endParaRPr lang="it-IT" sz="2800" dirty="0">
              <a:effectLst/>
              <a:latin typeface="Symbol" pitchFamily="2" charset="2"/>
            </a:endParaRPr>
          </a:p>
          <a:p>
            <a:pPr marL="1143000" lvl="2" indent="-228600">
              <a:buFont typeface="Arial" panose="020B0604020202020204" pitchFamily="34" charset="0"/>
              <a:buChar char="•"/>
            </a:pPr>
            <a:r>
              <a:rPr lang="it-IT" sz="2800" dirty="0">
                <a:effectLst/>
                <a:latin typeface="Times" pitchFamily="2" charset="0"/>
              </a:rPr>
              <a:t>I soggetti privati o pubblici che entreranno a far parte dell’accordo in tempi successivi si impegnano ad assumersi gli impegni suddetti. </a:t>
            </a:r>
            <a:endParaRPr lang="it-IT" sz="2800" dirty="0">
              <a:effectLst/>
              <a:latin typeface="Symbol" pitchFamily="2" charset="2"/>
            </a:endParaRPr>
          </a:p>
          <a:p>
            <a:endParaRPr lang="it-IT" dirty="0"/>
          </a:p>
        </p:txBody>
      </p:sp>
    </p:spTree>
    <p:extLst>
      <p:ext uri="{BB962C8B-B14F-4D97-AF65-F5344CB8AC3E}">
        <p14:creationId xmlns:p14="http://schemas.microsoft.com/office/powerpoint/2010/main" val="18252876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7914945-E667-DFE2-FD0B-51230050EB16}"/>
              </a:ext>
            </a:extLst>
          </p:cNvPr>
          <p:cNvSpPr>
            <a:spLocks noGrp="1"/>
          </p:cNvSpPr>
          <p:nvPr>
            <p:ph type="title"/>
          </p:nvPr>
        </p:nvSpPr>
        <p:spPr>
          <a:xfrm>
            <a:off x="838200" y="365125"/>
            <a:ext cx="10515600" cy="45719"/>
          </a:xfrm>
        </p:spPr>
        <p:txBody>
          <a:bodyPr>
            <a:normAutofit fontScale="90000"/>
          </a:bodyPr>
          <a:lstStyle/>
          <a:p>
            <a:endParaRPr lang="it-IT" dirty="0"/>
          </a:p>
        </p:txBody>
      </p:sp>
      <p:graphicFrame>
        <p:nvGraphicFramePr>
          <p:cNvPr id="5" name="Segnaposto contenuto 4">
            <a:extLst>
              <a:ext uri="{FF2B5EF4-FFF2-40B4-BE49-F238E27FC236}">
                <a16:creationId xmlns:a16="http://schemas.microsoft.com/office/drawing/2014/main" id="{A165C66D-A5E3-0E3E-2D1A-619741C0AED3}"/>
              </a:ext>
            </a:extLst>
          </p:cNvPr>
          <p:cNvGraphicFramePr>
            <a:graphicFrameLocks noGrp="1"/>
          </p:cNvGraphicFramePr>
          <p:nvPr>
            <p:ph idx="1"/>
            <p:extLst>
              <p:ext uri="{D42A27DB-BD31-4B8C-83A1-F6EECF244321}">
                <p14:modId xmlns:p14="http://schemas.microsoft.com/office/powerpoint/2010/main" val="3314763688"/>
              </p:ext>
            </p:extLst>
          </p:nvPr>
        </p:nvGraphicFramePr>
        <p:xfrm>
          <a:off x="838200" y="410844"/>
          <a:ext cx="10515600" cy="576611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367489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D2F058F8-D5F3-7BE6-34B8-DA5A08AE7726}"/>
              </a:ext>
            </a:extLst>
          </p:cNvPr>
          <p:cNvSpPr txBox="1"/>
          <p:nvPr/>
        </p:nvSpPr>
        <p:spPr>
          <a:xfrm>
            <a:off x="4367463" y="2574758"/>
            <a:ext cx="3978782" cy="646331"/>
          </a:xfrm>
          <a:prstGeom prst="rect">
            <a:avLst/>
          </a:prstGeom>
          <a:noFill/>
        </p:spPr>
        <p:txBody>
          <a:bodyPr wrap="none" rtlCol="0">
            <a:spAutoFit/>
          </a:bodyPr>
          <a:lstStyle/>
          <a:p>
            <a:r>
              <a:rPr lang="it-IT" dirty="0">
                <a:hlinkClick r:id="rId2"/>
              </a:rPr>
              <a:t>https://forms.gle</a:t>
            </a:r>
            <a:r>
              <a:rPr lang="it-IT">
                <a:hlinkClick r:id="rId2"/>
              </a:rPr>
              <a:t>/1uDKsdZzGjs4ydGf9</a:t>
            </a:r>
            <a:endParaRPr lang="it-IT"/>
          </a:p>
          <a:p>
            <a:endParaRPr lang="it-IT" dirty="0"/>
          </a:p>
        </p:txBody>
      </p:sp>
    </p:spTree>
    <p:extLst>
      <p:ext uri="{BB962C8B-B14F-4D97-AF65-F5344CB8AC3E}">
        <p14:creationId xmlns:p14="http://schemas.microsoft.com/office/powerpoint/2010/main" val="6863179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645D4B1-5BEA-F27F-3631-5664581B9105}"/>
              </a:ext>
            </a:extLst>
          </p:cNvPr>
          <p:cNvSpPr>
            <a:spLocks noGrp="1"/>
          </p:cNvSpPr>
          <p:nvPr>
            <p:ph type="title"/>
          </p:nvPr>
        </p:nvSpPr>
        <p:spPr>
          <a:xfrm>
            <a:off x="946484" y="377158"/>
            <a:ext cx="10515600" cy="934286"/>
          </a:xfrm>
        </p:spPr>
        <p:txBody>
          <a:bodyPr>
            <a:normAutofit fontScale="90000"/>
          </a:bodyPr>
          <a:lstStyle/>
          <a:p>
            <a:pPr algn="ctr"/>
            <a:r>
              <a:rPr lang="it-IT" dirty="0">
                <a:solidFill>
                  <a:srgbClr val="00B050"/>
                </a:solidFill>
              </a:rPr>
              <a:t>Dal </a:t>
            </a:r>
            <a:r>
              <a:rPr lang="it-IT" dirty="0" err="1">
                <a:solidFill>
                  <a:srgbClr val="00B050"/>
                </a:solidFill>
                <a:latin typeface="Times" pitchFamily="2" charset="0"/>
              </a:rPr>
              <a:t>D.Lgs.</a:t>
            </a:r>
            <a:r>
              <a:rPr lang="it-IT" dirty="0">
                <a:solidFill>
                  <a:srgbClr val="00B050"/>
                </a:solidFill>
                <a:latin typeface="Times" pitchFamily="2" charset="0"/>
              </a:rPr>
              <a:t> n. 65/2017 alle Linee Pedagogiche 0-6 per arrivare al Coordinamento Pedagogico Territoriale (v. ATS n. 15)</a:t>
            </a:r>
            <a:endParaRPr lang="it-IT" dirty="0">
              <a:solidFill>
                <a:srgbClr val="00B050"/>
              </a:solidFill>
            </a:endParaRPr>
          </a:p>
        </p:txBody>
      </p:sp>
      <p:sp>
        <p:nvSpPr>
          <p:cNvPr id="3" name="Segnaposto contenuto 2">
            <a:extLst>
              <a:ext uri="{FF2B5EF4-FFF2-40B4-BE49-F238E27FC236}">
                <a16:creationId xmlns:a16="http://schemas.microsoft.com/office/drawing/2014/main" id="{0C73B535-41EB-7167-A232-E24271A9926D}"/>
              </a:ext>
            </a:extLst>
          </p:cNvPr>
          <p:cNvSpPr>
            <a:spLocks noGrp="1"/>
          </p:cNvSpPr>
          <p:nvPr>
            <p:ph idx="1"/>
          </p:nvPr>
        </p:nvSpPr>
        <p:spPr>
          <a:xfrm>
            <a:off x="838200" y="1780673"/>
            <a:ext cx="10515600" cy="4908885"/>
          </a:xfrm>
        </p:spPr>
        <p:txBody>
          <a:bodyPr>
            <a:normAutofit/>
          </a:bodyPr>
          <a:lstStyle/>
          <a:p>
            <a:pPr>
              <a:buFont typeface="Arial" panose="020B0604020202020204" pitchFamily="34" charset="0"/>
              <a:buChar char="•"/>
            </a:pPr>
            <a:r>
              <a:rPr lang="it-IT" sz="1800" dirty="0">
                <a:effectLst/>
                <a:latin typeface="Helvetica" pitchFamily="2" charset="0"/>
              </a:rPr>
              <a:t>-  </a:t>
            </a:r>
            <a:r>
              <a:rPr lang="it-IT" sz="1800" dirty="0">
                <a:effectLst/>
                <a:latin typeface="Times" pitchFamily="2" charset="0"/>
              </a:rPr>
              <a:t>istituisce il sistema integrato di educazione e di istruzione dalla nascita sino a sei anni;</a:t>
            </a:r>
          </a:p>
          <a:p>
            <a:pPr>
              <a:buFont typeface="Arial" panose="020B0604020202020204" pitchFamily="34" charset="0"/>
              <a:buChar char="•"/>
            </a:pPr>
            <a:r>
              <a:rPr lang="it-IT" sz="1800" dirty="0">
                <a:effectLst/>
                <a:latin typeface="Helvetica" pitchFamily="2" charset="0"/>
              </a:rPr>
              <a:t>-  </a:t>
            </a:r>
            <a:r>
              <a:rPr lang="it-IT" sz="1800" dirty="0">
                <a:effectLst/>
                <a:latin typeface="Times" pitchFamily="2" charset="0"/>
              </a:rPr>
              <a:t>prevede la progressiva istituzione del "Sistema integrato di educazione e istruzione dalla nascita ai 6 anni «costituito dai servizi educativi per l'infanzia, (articolati in nidi e micronidi, sezioni primavera, servizi integrativi quali spazi gioco, centri per bambini e famiglie e servizi educativi in contesto domiciliare) e dalle scuole dell’infanzia, statali e paritarie».</a:t>
            </a:r>
            <a:endParaRPr lang="it-IT" dirty="0">
              <a:effectLst/>
            </a:endParaRPr>
          </a:p>
          <a:p>
            <a:r>
              <a:rPr lang="it-IT" sz="3000" dirty="0">
                <a:effectLst/>
                <a:latin typeface="Times" pitchFamily="2" charset="0"/>
              </a:rPr>
              <a:t>L’Ambito Territoriale </a:t>
            </a:r>
            <a:r>
              <a:rPr lang="it-IT" sz="3000" dirty="0">
                <a:latin typeface="Times" pitchFamily="2" charset="0"/>
              </a:rPr>
              <a:t>S</a:t>
            </a:r>
            <a:r>
              <a:rPr lang="it-IT" sz="3000" dirty="0">
                <a:effectLst/>
                <a:latin typeface="Times" pitchFamily="2" charset="0"/>
              </a:rPr>
              <a:t>ociale istituisce il Coordinamento Pedagogico Territoriale (CPT) </a:t>
            </a:r>
            <a:r>
              <a:rPr lang="it-IT" sz="1800" dirty="0">
                <a:effectLst/>
                <a:latin typeface="Times" pitchFamily="2" charset="0"/>
                <a:sym typeface="Wingdings" pitchFamily="2" charset="2"/>
              </a:rPr>
              <a:t> </a:t>
            </a:r>
            <a:r>
              <a:rPr lang="it-IT" dirty="0">
                <a:latin typeface="Times" pitchFamily="2" charset="0"/>
              </a:rPr>
              <a:t>obiettivi strategici del Sistema Integrato (art. 4, D. Lgs. 65/2017 e Linee Pedagogiche 0-6, pp. 36-38) </a:t>
            </a:r>
            <a:endParaRPr lang="it-IT" dirty="0">
              <a:effectLst/>
            </a:endParaRPr>
          </a:p>
          <a:p>
            <a:r>
              <a:rPr lang="it-IT" sz="1800" dirty="0">
                <a:effectLst/>
                <a:latin typeface="Times" pitchFamily="2" charset="0"/>
              </a:rPr>
              <a:t>deputato a svolgere funzioni di orientamento pedagogico, di sostegno allo sviluppo della rete di tutte le strutture del sistema zero-sei, di progettazione della formazione continua del personale, di collaborazione con le Università nella formazione di base per l'accesso alla professione di educatore e docente; </a:t>
            </a:r>
            <a:r>
              <a:rPr lang="it-IT" sz="1800" dirty="0">
                <a:latin typeface="Times" pitchFamily="2" charset="0"/>
              </a:rPr>
              <a:t> </a:t>
            </a:r>
            <a:r>
              <a:rPr lang="it-IT" sz="1800" dirty="0">
                <a:effectLst/>
                <a:latin typeface="Times" pitchFamily="2" charset="0"/>
              </a:rPr>
              <a:t>con l’obiettivo anche di promuovere ricerche e iniziative di innovazione organizzativa, educativa e didattica, fornire consulenza e supervisione professionale, con un focus mirato anche al funzionamento pedagogico dei poli per l'infanzia.</a:t>
            </a:r>
            <a:endParaRPr lang="it-IT" dirty="0"/>
          </a:p>
          <a:p>
            <a:endParaRPr lang="it-IT" dirty="0"/>
          </a:p>
        </p:txBody>
      </p:sp>
    </p:spTree>
    <p:extLst>
      <p:ext uri="{BB962C8B-B14F-4D97-AF65-F5344CB8AC3E}">
        <p14:creationId xmlns:p14="http://schemas.microsoft.com/office/powerpoint/2010/main" val="16730513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8E202DA-8BB7-992E-33E7-AF0C1089CEAF}"/>
              </a:ext>
            </a:extLst>
          </p:cNvPr>
          <p:cNvSpPr>
            <a:spLocks noGrp="1"/>
          </p:cNvSpPr>
          <p:nvPr>
            <p:ph type="title"/>
          </p:nvPr>
        </p:nvSpPr>
        <p:spPr>
          <a:xfrm>
            <a:off x="922421" y="156411"/>
            <a:ext cx="10515600" cy="2009272"/>
          </a:xfrm>
        </p:spPr>
        <p:txBody>
          <a:bodyPr>
            <a:noAutofit/>
          </a:bodyPr>
          <a:lstStyle/>
          <a:p>
            <a:r>
              <a:rPr lang="it-IT" sz="2800" dirty="0">
                <a:solidFill>
                  <a:srgbClr val="00B050"/>
                </a:solidFill>
                <a:latin typeface="Times" pitchFamily="2" charset="0"/>
              </a:rPr>
              <a:t>"Indirizzi per la costituzione e il funzionamento dei coordinamenti pedagogici territoriali per il sistema integrato di educazione e di istruzione dalla nascita ai sei anni” </a:t>
            </a:r>
            <a:r>
              <a:rPr lang="it-IT" sz="2800" dirty="0">
                <a:solidFill>
                  <a:srgbClr val="00B050"/>
                </a:solidFill>
                <a:latin typeface="Times" pitchFamily="2" charset="0"/>
                <a:sym typeface="Wingdings" pitchFamily="2" charset="2"/>
              </a:rPr>
              <a:t></a:t>
            </a:r>
            <a:r>
              <a:rPr lang="it-IT" sz="2800" dirty="0">
                <a:solidFill>
                  <a:srgbClr val="00B050"/>
                </a:solidFill>
                <a:latin typeface="Times" pitchFamily="2" charset="0"/>
              </a:rPr>
              <a:t> definisce la costituzione e individua la seguente composizione dei coordinamenti pedagogici territoriali (&lt;  </a:t>
            </a:r>
            <a:r>
              <a:rPr lang="it-IT" sz="2400" dirty="0">
                <a:solidFill>
                  <a:srgbClr val="00B050"/>
                </a:solidFill>
                <a:effectLst/>
                <a:latin typeface="Times" pitchFamily="2" charset="0"/>
              </a:rPr>
              <a:t>D.G.R. n. 394 del 08/04/2019)</a:t>
            </a:r>
            <a:r>
              <a:rPr lang="it-IT" sz="2800" dirty="0">
                <a:solidFill>
                  <a:srgbClr val="00B050"/>
                </a:solidFill>
                <a:latin typeface="Times" pitchFamily="2" charset="0"/>
              </a:rPr>
              <a:t>: </a:t>
            </a:r>
            <a:endParaRPr lang="it-IT" sz="2800" dirty="0">
              <a:solidFill>
                <a:srgbClr val="00B050"/>
              </a:solidFill>
            </a:endParaRPr>
          </a:p>
        </p:txBody>
      </p:sp>
      <p:sp>
        <p:nvSpPr>
          <p:cNvPr id="3" name="Segnaposto contenuto 2">
            <a:extLst>
              <a:ext uri="{FF2B5EF4-FFF2-40B4-BE49-F238E27FC236}">
                <a16:creationId xmlns:a16="http://schemas.microsoft.com/office/drawing/2014/main" id="{B81C472F-6394-53DD-2AEB-E2C287ECDE39}"/>
              </a:ext>
            </a:extLst>
          </p:cNvPr>
          <p:cNvSpPr>
            <a:spLocks noGrp="1"/>
          </p:cNvSpPr>
          <p:nvPr>
            <p:ph idx="1"/>
          </p:nvPr>
        </p:nvSpPr>
        <p:spPr>
          <a:xfrm>
            <a:off x="838200" y="2165683"/>
            <a:ext cx="10515600" cy="4011279"/>
          </a:xfrm>
        </p:spPr>
        <p:txBody>
          <a:bodyPr/>
          <a:lstStyle/>
          <a:p>
            <a:endParaRPr lang="it-IT" sz="1800" i="1" dirty="0">
              <a:effectLst/>
              <a:latin typeface="Times" pitchFamily="2" charset="0"/>
            </a:endParaRPr>
          </a:p>
          <a:p>
            <a:r>
              <a:rPr lang="it-IT" sz="1800" i="1" dirty="0">
                <a:effectLst/>
                <a:latin typeface="Times" pitchFamily="2" charset="0"/>
              </a:rPr>
              <a:t>“il Coordinamento Pedagogico Territoriale è composto da: </a:t>
            </a:r>
          </a:p>
          <a:p>
            <a:pPr marL="0" indent="0">
              <a:buNone/>
            </a:pPr>
            <a:endParaRPr lang="it-IT" sz="1800" i="1" dirty="0">
              <a:effectLst/>
              <a:latin typeface="Times" pitchFamily="2" charset="0"/>
            </a:endParaRPr>
          </a:p>
          <a:p>
            <a:pPr>
              <a:buFont typeface="Wingdings" pitchFamily="2" charset="2"/>
              <a:buChar char="Ø"/>
            </a:pPr>
            <a:r>
              <a:rPr lang="it-IT" sz="1800" dirty="0">
                <a:effectLst/>
                <a:latin typeface="Times New Roman" panose="02020603050405020304" pitchFamily="18" charset="0"/>
                <a:cs typeface="Times New Roman" panose="02020603050405020304" pitchFamily="18" charset="0"/>
              </a:rPr>
              <a:t>coordinatori pedagogici dei servizi educativi 0-3 anni pubblici e privati previsti dalla </a:t>
            </a:r>
            <a:r>
              <a:rPr lang="it-IT" sz="1800" dirty="0" err="1">
                <a:effectLst/>
                <a:latin typeface="Times New Roman" panose="02020603050405020304" pitchFamily="18" charset="0"/>
                <a:cs typeface="Times New Roman" panose="02020603050405020304" pitchFamily="18" charset="0"/>
              </a:rPr>
              <a:t>L.r</a:t>
            </a:r>
            <a:r>
              <a:rPr lang="it-IT" sz="1800" dirty="0">
                <a:effectLst/>
                <a:latin typeface="Times New Roman" panose="02020603050405020304" pitchFamily="18" charset="0"/>
                <a:cs typeface="Times New Roman" panose="02020603050405020304" pitchFamily="18" charset="0"/>
              </a:rPr>
              <a:t>. 9/2003 e relativo regolamento di attuazione; </a:t>
            </a:r>
          </a:p>
          <a:p>
            <a:pPr>
              <a:buFont typeface="Wingdings" pitchFamily="2" charset="2"/>
              <a:buChar char="Ø"/>
            </a:pPr>
            <a:r>
              <a:rPr lang="it-IT" sz="1800" dirty="0">
                <a:effectLst/>
                <a:latin typeface="Times New Roman" panose="02020603050405020304" pitchFamily="18" charset="0"/>
                <a:cs typeface="Times New Roman" panose="02020603050405020304" pitchFamily="18" charset="0"/>
              </a:rPr>
              <a:t>coordinatori pedagogici per le scuole d'infanzia statale o, nella fase transitoria di costituzione di questo ruolo, da figure di sistema individuate dagli istituti scolastici statali o da reti di questi istituti, secondo le indicazioni dell'Ufficio Scolastico Regionale e in base al "Protocollo d'Intesa con l'Ufficio Scolastico Regionale per la promozione del coordinamento pedagogico nell'ambito del Sistema Integrato di educazione e istruzione dalla nascita sino a sei anni" approvato con DGR n. 1487 del 12/1112018 e sottoscritto in data 20/02/2019 (Rep. Regione Marche n. 167 del 2 1/02/2019); </a:t>
            </a:r>
          </a:p>
          <a:p>
            <a:pPr>
              <a:buFont typeface="Wingdings" pitchFamily="2" charset="2"/>
              <a:buChar char="Ø"/>
            </a:pPr>
            <a:r>
              <a:rPr lang="it-IT" sz="1800" dirty="0">
                <a:effectLst/>
                <a:latin typeface="Times New Roman" panose="02020603050405020304" pitchFamily="18" charset="0"/>
                <a:cs typeface="Times New Roman" panose="02020603050405020304" pitchFamily="18" charset="0"/>
              </a:rPr>
              <a:t>coordinatori pedagogici delle scuole dell' infanzia paritarie, come da L.62/20002”.</a:t>
            </a:r>
            <a:endParaRPr lang="it-IT" dirty="0">
              <a:latin typeface="Times New Roman" panose="02020603050405020304" pitchFamily="18" charset="0"/>
              <a:cs typeface="Times New Roman" panose="02020603050405020304" pitchFamily="18" charset="0"/>
            </a:endParaRPr>
          </a:p>
          <a:p>
            <a:endParaRPr lang="it-IT" dirty="0"/>
          </a:p>
        </p:txBody>
      </p:sp>
    </p:spTree>
    <p:extLst>
      <p:ext uri="{BB962C8B-B14F-4D97-AF65-F5344CB8AC3E}">
        <p14:creationId xmlns:p14="http://schemas.microsoft.com/office/powerpoint/2010/main" val="13410241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68AA06A-35C6-4B69-B412-08841A7A1E42}"/>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B5A9DB3E-922B-2D8F-2B54-A4992D85D017}"/>
              </a:ext>
            </a:extLst>
          </p:cNvPr>
          <p:cNvSpPr>
            <a:spLocks noGrp="1"/>
          </p:cNvSpPr>
          <p:nvPr>
            <p:ph idx="1"/>
          </p:nvPr>
        </p:nvSpPr>
        <p:spPr/>
        <p:txBody>
          <a:bodyPr/>
          <a:lstStyle/>
          <a:p>
            <a:pPr>
              <a:buFont typeface="Arial" panose="020B0604020202020204" pitchFamily="34" charset="0"/>
              <a:buChar char="•"/>
            </a:pPr>
            <a:r>
              <a:rPr lang="it-IT" sz="1800" dirty="0">
                <a:effectLst/>
                <a:latin typeface="Times" pitchFamily="2" charset="0"/>
              </a:rPr>
              <a:t>Ogni Ambito, con atto del Coordinatore d'Ambito, sentito il Comitato dei Sindaci, individua il referente del </a:t>
            </a:r>
            <a:endParaRPr lang="it-IT" dirty="0">
              <a:effectLst/>
            </a:endParaRPr>
          </a:p>
          <a:p>
            <a:pPr marL="0" indent="0">
              <a:buNone/>
            </a:pPr>
            <a:r>
              <a:rPr lang="it-IT" sz="1800" dirty="0">
                <a:effectLst/>
                <a:latin typeface="Times" pitchFamily="2" charset="0"/>
              </a:rPr>
              <a:t>CPT, esperto in materia, a garanzia e a tutela di continuità di riferimento, preferibilmente, laddove possibile, </a:t>
            </a:r>
            <a:endParaRPr lang="it-IT" dirty="0"/>
          </a:p>
          <a:p>
            <a:pPr marL="0" indent="0">
              <a:buNone/>
            </a:pPr>
            <a:r>
              <a:rPr lang="it-IT" sz="1800" dirty="0">
                <a:effectLst/>
                <a:latin typeface="Times" pitchFamily="2" charset="0"/>
              </a:rPr>
              <a:t>dipendente dell'Ente capofila o altro Comune appartenente all'Ambito Territoriale Sociale; </a:t>
            </a:r>
            <a:endParaRPr lang="it-IT" dirty="0">
              <a:effectLst/>
            </a:endParaRPr>
          </a:p>
          <a:p>
            <a:pPr>
              <a:buFont typeface="Arial" panose="020B0604020202020204" pitchFamily="34" charset="0"/>
              <a:buChar char="•"/>
            </a:pPr>
            <a:r>
              <a:rPr lang="it-IT" sz="1800" dirty="0">
                <a:effectLst/>
                <a:latin typeface="Times" pitchFamily="2" charset="0"/>
              </a:rPr>
              <a:t>Il referente del CPT presiede e coordina i lavori del Coordinamento stesso e ne è referente per l'Ambito </a:t>
            </a:r>
            <a:endParaRPr lang="it-IT" dirty="0"/>
          </a:p>
          <a:p>
            <a:pPr marL="0" indent="0">
              <a:buNone/>
            </a:pPr>
            <a:r>
              <a:rPr lang="it-IT" sz="1800" dirty="0">
                <a:effectLst/>
                <a:latin typeface="Times" pitchFamily="2" charset="0"/>
              </a:rPr>
              <a:t>Territoriale Sociale e per le istituzioni scolastiche locali e regionali; </a:t>
            </a:r>
            <a:endParaRPr lang="it-IT" dirty="0">
              <a:effectLst/>
            </a:endParaRPr>
          </a:p>
          <a:p>
            <a:pPr>
              <a:buFont typeface="Arial" panose="020B0604020202020204" pitchFamily="34" charset="0"/>
              <a:buChar char="•"/>
            </a:pPr>
            <a:r>
              <a:rPr lang="it-IT" sz="1800" dirty="0">
                <a:effectLst/>
                <a:latin typeface="Helvetica" pitchFamily="2" charset="0"/>
              </a:rPr>
              <a:t> </a:t>
            </a:r>
            <a:r>
              <a:rPr lang="it-IT" sz="1800" dirty="0">
                <a:effectLst/>
                <a:latin typeface="Times" pitchFamily="2" charset="0"/>
              </a:rPr>
              <a:t>II CPT si riunisce almeno tre volte all'anno, adotta i propri indirizzi in forma consensuale, se necessario a </a:t>
            </a:r>
            <a:endParaRPr lang="it-IT" dirty="0">
              <a:effectLst/>
            </a:endParaRPr>
          </a:p>
          <a:p>
            <a:pPr marL="0" indent="0">
              <a:buNone/>
            </a:pPr>
            <a:r>
              <a:rPr lang="it-IT" sz="1800" dirty="0">
                <a:effectLst/>
                <a:latin typeface="Times" pitchFamily="2" charset="0"/>
              </a:rPr>
              <a:t>maggioranza semplice e di ogni seduta è redatto verbale in forma estesa o sintetica.</a:t>
            </a:r>
            <a:endParaRPr lang="it-IT" dirty="0">
              <a:effectLst/>
            </a:endParaRPr>
          </a:p>
          <a:p>
            <a:endParaRPr lang="it-IT" dirty="0"/>
          </a:p>
        </p:txBody>
      </p:sp>
    </p:spTree>
    <p:extLst>
      <p:ext uri="{BB962C8B-B14F-4D97-AF65-F5344CB8AC3E}">
        <p14:creationId xmlns:p14="http://schemas.microsoft.com/office/powerpoint/2010/main" val="32081043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813FA1D0-2D37-C16F-405F-043B7F57218A}"/>
              </a:ext>
            </a:extLst>
          </p:cNvPr>
          <p:cNvSpPr>
            <a:spLocks noGrp="1"/>
          </p:cNvSpPr>
          <p:nvPr>
            <p:ph idx="1"/>
          </p:nvPr>
        </p:nvSpPr>
        <p:spPr>
          <a:xfrm>
            <a:off x="838200" y="553453"/>
            <a:ext cx="10515600" cy="5623510"/>
          </a:xfrm>
        </p:spPr>
        <p:txBody>
          <a:bodyPr>
            <a:normAutofit fontScale="92500" lnSpcReduction="10000"/>
          </a:bodyPr>
          <a:lstStyle/>
          <a:p>
            <a:r>
              <a:rPr lang="it-IT" sz="1800" dirty="0">
                <a:effectLst/>
                <a:latin typeface="Times" pitchFamily="2" charset="0"/>
              </a:rPr>
              <a:t>Il </a:t>
            </a:r>
            <a:r>
              <a:rPr lang="it-IT" sz="1800" b="1" dirty="0">
                <a:effectLst/>
                <a:latin typeface="Times" pitchFamily="2" charset="0"/>
              </a:rPr>
              <a:t>Protocollo d’intesa </a:t>
            </a:r>
            <a:r>
              <a:rPr lang="it-IT" sz="1800" dirty="0">
                <a:effectLst/>
                <a:latin typeface="Times" pitchFamily="2" charset="0"/>
              </a:rPr>
              <a:t>per un sistema integrato di servizi 0-6 anni sancisce l’impegno di Ambito, Comuni, nidi e scuole d’infanzia, centri per l’infanzia e nidi domiciliari, dell’</a:t>
            </a:r>
            <a:r>
              <a:rPr lang="it-IT" sz="1800" dirty="0" err="1">
                <a:effectLst/>
                <a:latin typeface="Times" pitchFamily="2" charset="0"/>
              </a:rPr>
              <a:t>Universita</a:t>
            </a:r>
            <a:r>
              <a:rPr lang="it-IT" sz="1800" dirty="0">
                <a:effectLst/>
                <a:latin typeface="Times" pitchFamily="2" charset="0"/>
              </a:rPr>
              <a:t>̀ degli Studi di Macerata e di tutti gli operatori che ne fanno parte nei confronti dei bambini e delle loro famiglie per garantire loro servizi educativi di </a:t>
            </a:r>
            <a:r>
              <a:rPr lang="it-IT" sz="1800" dirty="0" err="1">
                <a:effectLst/>
                <a:latin typeface="Times" pitchFamily="2" charset="0"/>
              </a:rPr>
              <a:t>qualita</a:t>
            </a:r>
            <a:r>
              <a:rPr lang="it-IT" sz="1800" dirty="0">
                <a:effectLst/>
                <a:latin typeface="Times" pitchFamily="2" charset="0"/>
              </a:rPr>
              <a:t>̀ ed in </a:t>
            </a:r>
            <a:r>
              <a:rPr lang="it-IT" sz="1800" dirty="0" err="1">
                <a:effectLst/>
                <a:latin typeface="Times" pitchFamily="2" charset="0"/>
              </a:rPr>
              <a:t>continuita</a:t>
            </a:r>
            <a:r>
              <a:rPr lang="it-IT" sz="1800" dirty="0">
                <a:effectLst/>
                <a:latin typeface="Times" pitchFamily="2" charset="0"/>
              </a:rPr>
              <a:t>̀ tra loro. La durata del presente protocollo è di tre anni a partire dalla data di sottoscrizione. </a:t>
            </a:r>
          </a:p>
          <a:p>
            <a:endParaRPr lang="it-IT" sz="1800" dirty="0">
              <a:latin typeface="Times" pitchFamily="2" charset="0"/>
            </a:endParaRPr>
          </a:p>
          <a:p>
            <a:r>
              <a:rPr lang="it-IT" sz="1800" b="1" dirty="0">
                <a:effectLst/>
                <a:latin typeface="Times" pitchFamily="2" charset="0"/>
              </a:rPr>
              <a:t>Tavolo di coordinamento </a:t>
            </a:r>
            <a:endParaRPr lang="it-IT" dirty="0"/>
          </a:p>
          <a:p>
            <a:pPr marL="0" indent="0">
              <a:buNone/>
            </a:pPr>
            <a:r>
              <a:rPr lang="it-IT" sz="1800" dirty="0">
                <a:effectLst/>
                <a:latin typeface="Times" pitchFamily="2" charset="0"/>
              </a:rPr>
              <a:t>E’ istituito un tavolo di coordinamento denominato Coordinamento Pedagogico Territoriale al fine della raccolta di tutti i soggetti, rappresentati e coordinatori pedagogici delle varie </a:t>
            </a:r>
            <a:r>
              <a:rPr lang="it-IT" sz="1800" dirty="0" err="1">
                <a:effectLst/>
                <a:latin typeface="Times" pitchFamily="2" charset="0"/>
              </a:rPr>
              <a:t>realta</a:t>
            </a:r>
            <a:r>
              <a:rPr lang="it-IT" sz="1800" dirty="0">
                <a:effectLst/>
                <a:latin typeface="Times" pitchFamily="2" charset="0"/>
              </a:rPr>
              <a:t>̀ educative pubbliche e private dell’Ambito Territoriale Sociale 15, con lo scopo di definire accordi operativi, azioni e progetti comuni a favore di bambini e famiglie, monitorare e valutare gli stessi. </a:t>
            </a:r>
            <a:endParaRPr lang="it-IT" dirty="0"/>
          </a:p>
          <a:p>
            <a:endParaRPr lang="it-IT" dirty="0"/>
          </a:p>
          <a:p>
            <a:r>
              <a:rPr lang="it-IT" sz="1800" b="1" dirty="0">
                <a:effectLst/>
                <a:latin typeface="Times" pitchFamily="2" charset="0"/>
              </a:rPr>
              <a:t>Composizione del tavolo di coordinamento </a:t>
            </a:r>
            <a:endParaRPr lang="it-IT" dirty="0"/>
          </a:p>
          <a:p>
            <a:pPr marL="0" indent="0" algn="just">
              <a:buNone/>
            </a:pPr>
            <a:r>
              <a:rPr lang="it-IT" sz="1800" dirty="0">
                <a:effectLst/>
                <a:latin typeface="Times" pitchFamily="2" charset="0"/>
              </a:rPr>
              <a:t>Il tavolo di coordinamento sarà composto da </a:t>
            </a:r>
            <a:r>
              <a:rPr lang="it-IT" sz="1800" dirty="0">
                <a:solidFill>
                  <a:srgbClr val="FF0000"/>
                </a:solidFill>
                <a:effectLst/>
                <a:latin typeface="Times" pitchFamily="2" charset="0"/>
              </a:rPr>
              <a:t>figure di sistema </a:t>
            </a:r>
            <a:r>
              <a:rPr lang="it-IT" sz="1800" dirty="0">
                <a:effectLst/>
                <a:latin typeface="Times" pitchFamily="2" charset="0"/>
              </a:rPr>
              <a:t>individuate da ciascun servizio, istituto scolastico, pubblico e privato e Università degli Studi di Macerata, firmatari del Protocollo, alla quale vengano riconosciute funzioni di coordinamento all’interno della propria struttura, come di seguito indicato: coordinatori pedagogici dei servizi educativi 0-3 anni pubblici e privati previsti dalla </a:t>
            </a:r>
            <a:r>
              <a:rPr lang="it-IT" sz="1800" dirty="0" err="1">
                <a:effectLst/>
                <a:latin typeface="Times" pitchFamily="2" charset="0"/>
              </a:rPr>
              <a:t>L.r</a:t>
            </a:r>
            <a:r>
              <a:rPr lang="it-IT" sz="1800" dirty="0">
                <a:effectLst/>
                <a:latin typeface="Times" pitchFamily="2" charset="0"/>
              </a:rPr>
              <a:t>. 9/2003 e relativo regolamento di attuazione; coordinatori pedagogici per le scuole d’infanzia statale o, nella fase transitoria di costituzione di questo ruolo, da figure di sistema individuate dagli istituti scolastici statali, secondo le indicazioni dell’Ufficio Scolastico Regionale; coordinatori pedagogici delle scuole dell’infanzia paritarie o, nella fase transitoria di costituzione di questo ruolo, da figure di sistema individuate dagli istituti scolastici paritari; referente dell’Università degli Studi di Macerata. </a:t>
            </a:r>
            <a:endParaRPr lang="it-IT" sz="1800" dirty="0">
              <a:effectLst/>
              <a:latin typeface="Symbol" pitchFamily="2" charset="2"/>
            </a:endParaRPr>
          </a:p>
          <a:p>
            <a:pPr marL="0" indent="0">
              <a:buNone/>
            </a:pPr>
            <a:endParaRPr lang="it-IT" dirty="0"/>
          </a:p>
          <a:p>
            <a:endParaRPr lang="it-IT" dirty="0"/>
          </a:p>
        </p:txBody>
      </p:sp>
    </p:spTree>
    <p:extLst>
      <p:ext uri="{BB962C8B-B14F-4D97-AF65-F5344CB8AC3E}">
        <p14:creationId xmlns:p14="http://schemas.microsoft.com/office/powerpoint/2010/main" val="6682832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59873BD-5FF6-6BD5-5E2C-D6D4FBAB7577}"/>
              </a:ext>
            </a:extLst>
          </p:cNvPr>
          <p:cNvSpPr>
            <a:spLocks noGrp="1"/>
          </p:cNvSpPr>
          <p:nvPr>
            <p:ph type="title"/>
          </p:nvPr>
        </p:nvSpPr>
        <p:spPr>
          <a:xfrm>
            <a:off x="838200" y="365125"/>
            <a:ext cx="10515600" cy="777875"/>
          </a:xfrm>
        </p:spPr>
        <p:txBody>
          <a:bodyPr>
            <a:normAutofit fontScale="90000"/>
          </a:bodyPr>
          <a:lstStyle/>
          <a:p>
            <a:pPr algn="ctr"/>
            <a:r>
              <a:rPr lang="it-IT" b="1" dirty="0">
                <a:solidFill>
                  <a:srgbClr val="00B050"/>
                </a:solidFill>
                <a:latin typeface="Times" pitchFamily="2" charset="0"/>
              </a:rPr>
              <a:t>Funzioni del tavolo di coordinamento </a:t>
            </a:r>
            <a:br>
              <a:rPr lang="it-IT" dirty="0"/>
            </a:br>
            <a:endParaRPr lang="it-IT" dirty="0"/>
          </a:p>
        </p:txBody>
      </p:sp>
      <p:sp>
        <p:nvSpPr>
          <p:cNvPr id="3" name="Segnaposto contenuto 2">
            <a:extLst>
              <a:ext uri="{FF2B5EF4-FFF2-40B4-BE49-F238E27FC236}">
                <a16:creationId xmlns:a16="http://schemas.microsoft.com/office/drawing/2014/main" id="{F8577FC7-6CBE-C381-2AF5-6DBA77E9FDEF}"/>
              </a:ext>
            </a:extLst>
          </p:cNvPr>
          <p:cNvSpPr>
            <a:spLocks noGrp="1"/>
          </p:cNvSpPr>
          <p:nvPr>
            <p:ph idx="1"/>
          </p:nvPr>
        </p:nvSpPr>
        <p:spPr>
          <a:xfrm>
            <a:off x="838200" y="902368"/>
            <a:ext cx="10515600" cy="5835316"/>
          </a:xfrm>
        </p:spPr>
        <p:txBody>
          <a:bodyPr>
            <a:normAutofit lnSpcReduction="10000"/>
          </a:bodyPr>
          <a:lstStyle/>
          <a:p>
            <a:pPr lvl="1"/>
            <a:r>
              <a:rPr lang="it-IT" sz="1800" dirty="0">
                <a:effectLst/>
                <a:latin typeface="Times" pitchFamily="2" charset="0"/>
              </a:rPr>
              <a:t>curare la coerenza e la </a:t>
            </a:r>
            <a:r>
              <a:rPr lang="it-IT" sz="1800" dirty="0" err="1">
                <a:effectLst/>
                <a:latin typeface="Times" pitchFamily="2" charset="0"/>
              </a:rPr>
              <a:t>continuita</a:t>
            </a:r>
            <a:r>
              <a:rPr lang="it-IT" sz="1800" dirty="0">
                <a:effectLst/>
                <a:latin typeface="Times" pitchFamily="2" charset="0"/>
              </a:rPr>
              <a:t>̀ di linee educative tra i servizi 0-3 e 3-6 e con il primo ciclo della scuola </a:t>
            </a:r>
            <a:endParaRPr lang="it-IT" sz="1800" dirty="0">
              <a:effectLst/>
              <a:latin typeface="Symbol" pitchFamily="2" charset="2"/>
            </a:endParaRPr>
          </a:p>
          <a:p>
            <a:pPr marL="457200" lvl="1" indent="0">
              <a:buNone/>
            </a:pPr>
            <a:r>
              <a:rPr lang="it-IT" sz="1800" dirty="0">
                <a:effectLst/>
                <a:latin typeface="Times" pitchFamily="2" charset="0"/>
              </a:rPr>
              <a:t>primaria, in accordo con le indicazioni nazionali e regionali per il ‘curricolo 0-6’, anche con l'attuazione di </a:t>
            </a:r>
            <a:r>
              <a:rPr lang="it-IT" sz="1800" dirty="0" err="1">
                <a:effectLst/>
                <a:latin typeface="Times" pitchFamily="2" charset="0"/>
              </a:rPr>
              <a:t>progettualita</a:t>
            </a:r>
            <a:r>
              <a:rPr lang="it-IT" sz="1800" dirty="0">
                <a:effectLst/>
                <a:latin typeface="Times" pitchFamily="2" charset="0"/>
              </a:rPr>
              <a:t>̀ specifiche in </a:t>
            </a:r>
            <a:r>
              <a:rPr lang="it-IT" sz="1800" dirty="0" err="1">
                <a:effectLst/>
                <a:latin typeface="Times" pitchFamily="2" charset="0"/>
              </a:rPr>
              <a:t>équipe</a:t>
            </a:r>
            <a:r>
              <a:rPr lang="it-IT" sz="1800" dirty="0">
                <a:effectLst/>
                <a:latin typeface="Times" pitchFamily="2" charset="0"/>
              </a:rPr>
              <a:t> multidisciplinari; </a:t>
            </a:r>
            <a:endParaRPr lang="it-IT" sz="1800" dirty="0">
              <a:effectLst/>
              <a:latin typeface="Symbol" pitchFamily="2" charset="2"/>
            </a:endParaRPr>
          </a:p>
          <a:p>
            <a:pPr lvl="1"/>
            <a:r>
              <a:rPr lang="it-IT" sz="1800" dirty="0">
                <a:effectLst/>
                <a:latin typeface="Times" pitchFamily="2" charset="0"/>
              </a:rPr>
              <a:t>effettuare analisi e ricerche e monitorare la </a:t>
            </a:r>
            <a:r>
              <a:rPr lang="it-IT" sz="1800" dirty="0" err="1">
                <a:effectLst/>
                <a:latin typeface="Times" pitchFamily="2" charset="0"/>
              </a:rPr>
              <a:t>qualita</a:t>
            </a:r>
            <a:r>
              <a:rPr lang="it-IT" sz="1800" dirty="0">
                <a:effectLst/>
                <a:latin typeface="Times" pitchFamily="2" charset="0"/>
              </a:rPr>
              <a:t>̀ della vita infantile, i bisogni e le esigenze educative dei bambini 0-6 anni e delle loro famiglie; </a:t>
            </a:r>
            <a:endParaRPr lang="it-IT" sz="1800" dirty="0">
              <a:effectLst/>
              <a:latin typeface="Symbol" pitchFamily="2" charset="2"/>
            </a:endParaRPr>
          </a:p>
          <a:p>
            <a:pPr lvl="1"/>
            <a:r>
              <a:rPr lang="it-IT" sz="1800" dirty="0">
                <a:effectLst/>
                <a:latin typeface="Times" pitchFamily="2" charset="0"/>
              </a:rPr>
              <a:t>promuovere la documentazione educativa, la valorizzazione e lo scambio delle buone pratiche educative e di gestione di servizi educativi e scuole dell’infanzia; </a:t>
            </a:r>
            <a:endParaRPr lang="it-IT" sz="1800" dirty="0">
              <a:effectLst/>
              <a:latin typeface="Symbol" pitchFamily="2" charset="2"/>
            </a:endParaRPr>
          </a:p>
          <a:p>
            <a:pPr lvl="1"/>
            <a:r>
              <a:rPr lang="it-IT" sz="1800" dirty="0">
                <a:effectLst/>
                <a:latin typeface="Times" pitchFamily="2" charset="0"/>
              </a:rPr>
              <a:t>analizzare i bisogni formativi degli operatori dei servizi e delle scuole e predisporre e curare iniziative di formazione in servizio per tutto il personale del Sistema integrato di educazione e di istruzione; </a:t>
            </a:r>
            <a:endParaRPr lang="it-IT" sz="1800" dirty="0">
              <a:effectLst/>
              <a:latin typeface="Symbol" pitchFamily="2" charset="2"/>
            </a:endParaRPr>
          </a:p>
          <a:p>
            <a:pPr lvl="1"/>
            <a:r>
              <a:rPr lang="it-IT" sz="1800" dirty="0">
                <a:effectLst/>
                <a:latin typeface="Times" pitchFamily="2" charset="0"/>
              </a:rPr>
              <a:t>mettere a punto metodiche e strumenti per la rilevazione e misurazione della </a:t>
            </a:r>
            <a:r>
              <a:rPr lang="it-IT" sz="1800" dirty="0" err="1">
                <a:effectLst/>
                <a:latin typeface="Times" pitchFamily="2" charset="0"/>
              </a:rPr>
              <a:t>qualita</a:t>
            </a:r>
            <a:r>
              <a:rPr lang="it-IT" sz="1800" dirty="0">
                <a:effectLst/>
                <a:latin typeface="Times" pitchFamily="2" charset="0"/>
              </a:rPr>
              <a:t>̀ dei servizi educativi erogati e coordinarne la implementazione in accordo con i soggetti gestori; </a:t>
            </a:r>
            <a:endParaRPr lang="it-IT" sz="1800" dirty="0">
              <a:effectLst/>
              <a:latin typeface="Symbol" pitchFamily="2" charset="2"/>
            </a:endParaRPr>
          </a:p>
          <a:p>
            <a:pPr lvl="1"/>
            <a:r>
              <a:rPr lang="it-IT" sz="1800" dirty="0">
                <a:effectLst/>
                <a:latin typeface="Times" pitchFamily="2" charset="0"/>
              </a:rPr>
              <a:t>avanzare proposte ai responsabili locali e regionali per il sostegno e il miglioramento della </a:t>
            </a:r>
            <a:r>
              <a:rPr lang="it-IT" sz="1800" dirty="0" err="1">
                <a:effectLst/>
                <a:latin typeface="Times" pitchFamily="2" charset="0"/>
              </a:rPr>
              <a:t>qualita</a:t>
            </a:r>
            <a:r>
              <a:rPr lang="it-IT" sz="1800" dirty="0">
                <a:effectLst/>
                <a:latin typeface="Times" pitchFamily="2" charset="0"/>
              </a:rPr>
              <a:t>̀ del Sistema integrato di educazione ed istruzione dalla nascita ai sei anni; </a:t>
            </a:r>
            <a:endParaRPr lang="it-IT" sz="1800" dirty="0">
              <a:effectLst/>
              <a:latin typeface="Symbol" pitchFamily="2" charset="2"/>
            </a:endParaRPr>
          </a:p>
          <a:p>
            <a:pPr lvl="1"/>
            <a:r>
              <a:rPr lang="it-IT" sz="1800" dirty="0">
                <a:effectLst/>
                <a:latin typeface="Times" pitchFamily="2" charset="0"/>
              </a:rPr>
              <a:t>favorire l'attivazione e la diffusione di iniziative, </a:t>
            </a:r>
            <a:r>
              <a:rPr lang="it-IT" sz="1800" dirty="0" err="1">
                <a:effectLst/>
                <a:latin typeface="Times" pitchFamily="2" charset="0"/>
              </a:rPr>
              <a:t>progettualita</a:t>
            </a:r>
            <a:r>
              <a:rPr lang="it-IT" sz="1800" dirty="0">
                <a:effectLst/>
                <a:latin typeface="Times" pitchFamily="2" charset="0"/>
              </a:rPr>
              <a:t>̀ e servizi innovativi 0-6 anni e di sostegno della </a:t>
            </a:r>
            <a:r>
              <a:rPr lang="it-IT" sz="1800" dirty="0" err="1">
                <a:effectLst/>
                <a:latin typeface="Times" pitchFamily="2" charset="0"/>
              </a:rPr>
              <a:t>genitorialita</a:t>
            </a:r>
            <a:r>
              <a:rPr lang="it-IT" sz="1800" dirty="0">
                <a:effectLst/>
                <a:latin typeface="Times" pitchFamily="2" charset="0"/>
              </a:rPr>
              <a:t>̀;</a:t>
            </a:r>
          </a:p>
          <a:p>
            <a:pPr lvl="1"/>
            <a:r>
              <a:rPr lang="it-IT" sz="1800" dirty="0">
                <a:effectLst/>
                <a:latin typeface="Times" pitchFamily="2" charset="0"/>
              </a:rPr>
              <a:t>favorire e sostenere la </a:t>
            </a:r>
            <a:r>
              <a:rPr lang="it-IT" sz="1800" dirty="0" err="1">
                <a:effectLst/>
                <a:latin typeface="Times" pitchFamily="2" charset="0"/>
              </a:rPr>
              <a:t>qualita</a:t>
            </a:r>
            <a:r>
              <a:rPr lang="it-IT" sz="1800" dirty="0">
                <a:effectLst/>
                <a:latin typeface="Times" pitchFamily="2" charset="0"/>
              </a:rPr>
              <a:t>̀ della crescita della “rete” dei servizi educativi 0-6 in collaborazione con tutte le agenzie del territorio, a favore di una reale integrazione educativa-socio-sanitaria territoriale; </a:t>
            </a:r>
            <a:endParaRPr lang="it-IT" sz="1800" dirty="0">
              <a:latin typeface="Symbol" pitchFamily="2" charset="2"/>
            </a:endParaRPr>
          </a:p>
          <a:p>
            <a:pPr lvl="1"/>
            <a:r>
              <a:rPr lang="it-IT" sz="1800" dirty="0">
                <a:effectLst/>
                <a:latin typeface="Times" pitchFamily="2" charset="0"/>
              </a:rPr>
              <a:t>favorire e sostenere l'inclusione del sistema educativo e scolastico, per l’integrazione delle </a:t>
            </a:r>
            <a:r>
              <a:rPr lang="it-IT" sz="1800" dirty="0" err="1">
                <a:effectLst/>
                <a:latin typeface="Times" pitchFamily="2" charset="0"/>
              </a:rPr>
              <a:t>diversita</a:t>
            </a:r>
            <a:r>
              <a:rPr lang="it-IT" sz="1800" dirty="0">
                <a:effectLst/>
                <a:latin typeface="Times" pitchFamily="2" charset="0"/>
              </a:rPr>
              <a:t>̀ e diverse abilità;</a:t>
            </a:r>
          </a:p>
          <a:p>
            <a:pPr lvl="1"/>
            <a:r>
              <a:rPr lang="it-IT" sz="1800" dirty="0">
                <a:effectLst/>
                <a:latin typeface="Times" pitchFamily="2" charset="0"/>
              </a:rPr>
              <a:t>favorire e sostenere la partecipazione delle famiglie all'interno dei servizi e delle </a:t>
            </a:r>
            <a:r>
              <a:rPr lang="it-IT" sz="1800" dirty="0" err="1">
                <a:effectLst/>
                <a:latin typeface="Times" pitchFamily="2" charset="0"/>
              </a:rPr>
              <a:t>progettualita</a:t>
            </a:r>
            <a:r>
              <a:rPr lang="it-IT" sz="1800" dirty="0">
                <a:effectLst/>
                <a:latin typeface="Times" pitchFamily="2" charset="0"/>
              </a:rPr>
              <a:t>̀ 0-6. </a:t>
            </a:r>
            <a:endParaRPr lang="it-IT" sz="1800" dirty="0">
              <a:effectLst/>
              <a:latin typeface="Symbol" pitchFamily="2" charset="2"/>
            </a:endParaRPr>
          </a:p>
          <a:p>
            <a:endParaRPr lang="it-IT" dirty="0"/>
          </a:p>
        </p:txBody>
      </p:sp>
    </p:spTree>
    <p:extLst>
      <p:ext uri="{BB962C8B-B14F-4D97-AF65-F5344CB8AC3E}">
        <p14:creationId xmlns:p14="http://schemas.microsoft.com/office/powerpoint/2010/main" val="7234302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2C4868A-D25F-BD8A-CCE8-E24543591716}"/>
              </a:ext>
            </a:extLst>
          </p:cNvPr>
          <p:cNvSpPr>
            <a:spLocks noGrp="1"/>
          </p:cNvSpPr>
          <p:nvPr>
            <p:ph type="title"/>
          </p:nvPr>
        </p:nvSpPr>
        <p:spPr>
          <a:xfrm flipV="1">
            <a:off x="838200" y="319406"/>
            <a:ext cx="10515600" cy="45719"/>
          </a:xfrm>
        </p:spPr>
        <p:txBody>
          <a:bodyPr>
            <a:normAutofit fontScale="90000"/>
          </a:bodyPr>
          <a:lstStyle/>
          <a:p>
            <a:endParaRPr lang="it-IT" dirty="0"/>
          </a:p>
        </p:txBody>
      </p:sp>
      <p:sp>
        <p:nvSpPr>
          <p:cNvPr id="3" name="Segnaposto contenuto 2">
            <a:extLst>
              <a:ext uri="{FF2B5EF4-FFF2-40B4-BE49-F238E27FC236}">
                <a16:creationId xmlns:a16="http://schemas.microsoft.com/office/drawing/2014/main" id="{8ADDEBED-211F-E1BD-15F8-51AB54927C28}"/>
              </a:ext>
            </a:extLst>
          </p:cNvPr>
          <p:cNvSpPr>
            <a:spLocks noGrp="1"/>
          </p:cNvSpPr>
          <p:nvPr>
            <p:ph idx="1"/>
          </p:nvPr>
        </p:nvSpPr>
        <p:spPr>
          <a:xfrm>
            <a:off x="838200" y="410844"/>
            <a:ext cx="10515600" cy="5766119"/>
          </a:xfrm>
        </p:spPr>
        <p:txBody>
          <a:bodyPr>
            <a:normAutofit lnSpcReduction="10000"/>
          </a:bodyPr>
          <a:lstStyle/>
          <a:p>
            <a:pPr marL="0" indent="0">
              <a:buNone/>
            </a:pPr>
            <a:r>
              <a:rPr lang="it-IT" sz="1600" b="1" dirty="0">
                <a:effectLst/>
                <a:latin typeface="Times" pitchFamily="2" charset="0"/>
              </a:rPr>
              <a:t>Impegni delle parti</a:t>
            </a:r>
          </a:p>
          <a:p>
            <a:pPr marL="0" indent="0">
              <a:buNone/>
            </a:pPr>
            <a:r>
              <a:rPr lang="it-IT" sz="1600" b="1" dirty="0">
                <a:effectLst/>
                <a:latin typeface="Times" pitchFamily="2" charset="0"/>
              </a:rPr>
              <a:t> </a:t>
            </a:r>
            <a:r>
              <a:rPr lang="it-IT" sz="1600" dirty="0">
                <a:effectLst/>
                <a:latin typeface="Times" pitchFamily="2" charset="0"/>
              </a:rPr>
              <a:t>Le parti si impegnano ad individuare le educatrici e le insegnanti con funzioni di coordinamento referenti per il tavolo 0-6 con una specifica assegnazione di monte-ore (12 ore annuali), specificatamente destinate a tale funzione e a comunicarne i corrispettivi nominativi, ad ogni inizio d’anno scolastico, al referente del CPT individuato dall’Ambito. </a:t>
            </a:r>
            <a:endParaRPr lang="it-IT" sz="1600" dirty="0"/>
          </a:p>
          <a:p>
            <a:pPr marL="0" indent="0">
              <a:buNone/>
            </a:pPr>
            <a:endParaRPr lang="it-IT" sz="1600" b="1" dirty="0">
              <a:effectLst/>
              <a:latin typeface="Times" pitchFamily="2" charset="0"/>
            </a:endParaRPr>
          </a:p>
          <a:p>
            <a:pPr marL="0" indent="0">
              <a:buNone/>
            </a:pPr>
            <a:r>
              <a:rPr lang="it-IT" sz="1600" b="1" dirty="0">
                <a:effectLst/>
                <a:latin typeface="Times" pitchFamily="2" charset="0"/>
              </a:rPr>
              <a:t>Impegni dell’Ambito </a:t>
            </a:r>
            <a:endParaRPr lang="it-IT" sz="1600" b="1" dirty="0"/>
          </a:p>
          <a:p>
            <a:pPr marL="0" indent="0">
              <a:buNone/>
            </a:pPr>
            <a:r>
              <a:rPr lang="it-IT" sz="1600" dirty="0">
                <a:effectLst/>
                <a:latin typeface="Times" pitchFamily="2" charset="0"/>
              </a:rPr>
              <a:t>L’Ambito si impegna a: </a:t>
            </a:r>
            <a:endParaRPr lang="it-IT" sz="1600" dirty="0">
              <a:effectLst/>
            </a:endParaRPr>
          </a:p>
          <a:p>
            <a:pPr lvl="1">
              <a:buFont typeface="Wingdings" pitchFamily="2" charset="2"/>
              <a:buChar char="Ø"/>
            </a:pPr>
            <a:r>
              <a:rPr lang="it-IT" sz="1600" dirty="0">
                <a:effectLst/>
                <a:latin typeface="Times" pitchFamily="2" charset="0"/>
              </a:rPr>
              <a:t>Istituire, coordinare e convocare periodicamente il CPT con il supporto della referente scelta dallo stesso; </a:t>
            </a:r>
            <a:endParaRPr lang="it-IT" sz="1600" dirty="0">
              <a:effectLst/>
              <a:latin typeface="Symbol" pitchFamily="2" charset="2"/>
            </a:endParaRPr>
          </a:p>
          <a:p>
            <a:pPr lvl="1">
              <a:buFont typeface="Wingdings" pitchFamily="2" charset="2"/>
              <a:buChar char="Ø"/>
            </a:pPr>
            <a:r>
              <a:rPr lang="it-IT" sz="1600" dirty="0">
                <a:effectLst/>
                <a:latin typeface="Times" pitchFamily="2" charset="0"/>
              </a:rPr>
              <a:t>Mediare e curare i rapporti tra le istituzioni coinvolte e il CPT; </a:t>
            </a:r>
            <a:endParaRPr lang="it-IT" sz="1600" dirty="0">
              <a:effectLst/>
              <a:latin typeface="Symbol" pitchFamily="2" charset="2"/>
            </a:endParaRPr>
          </a:p>
          <a:p>
            <a:pPr lvl="1">
              <a:buFont typeface="Wingdings" pitchFamily="2" charset="2"/>
              <a:buChar char="Ø"/>
            </a:pPr>
            <a:r>
              <a:rPr lang="it-IT" sz="1600" dirty="0">
                <a:effectLst/>
                <a:latin typeface="Times" pitchFamily="2" charset="0"/>
              </a:rPr>
              <a:t>Gestire i fondi 0-6 per progetti di rete relativi a </a:t>
            </a:r>
            <a:r>
              <a:rPr lang="it-IT" sz="1600" i="1" dirty="0">
                <a:effectLst/>
                <a:latin typeface="Times" pitchFamily="2" charset="0"/>
              </a:rPr>
              <a:t>Interventi di formazione continua in servizio del personale </a:t>
            </a:r>
            <a:endParaRPr lang="it-IT" sz="1600" dirty="0">
              <a:effectLst/>
              <a:latin typeface="Symbol" pitchFamily="2" charset="2"/>
            </a:endParaRPr>
          </a:p>
          <a:p>
            <a:pPr lvl="1">
              <a:buFont typeface="Wingdings" pitchFamily="2" charset="2"/>
              <a:buChar char="Ø"/>
            </a:pPr>
            <a:r>
              <a:rPr lang="it-IT" sz="1600" i="1" dirty="0">
                <a:effectLst/>
                <a:latin typeface="Times" pitchFamily="2" charset="0"/>
              </a:rPr>
              <a:t>educativo e docente e promozione dei coordinamenti pedagogici territoriali</a:t>
            </a:r>
            <a:r>
              <a:rPr lang="it-IT" sz="1600" dirty="0">
                <a:effectLst/>
                <a:latin typeface="Times" pitchFamily="2" charset="0"/>
              </a:rPr>
              <a:t>; </a:t>
            </a:r>
            <a:endParaRPr lang="it-IT" sz="1600" dirty="0">
              <a:effectLst/>
              <a:latin typeface="Symbol" pitchFamily="2" charset="2"/>
            </a:endParaRPr>
          </a:p>
          <a:p>
            <a:pPr lvl="1">
              <a:buFont typeface="Wingdings" pitchFamily="2" charset="2"/>
              <a:buChar char="Ø"/>
            </a:pPr>
            <a:r>
              <a:rPr lang="it-IT" sz="1600" dirty="0">
                <a:effectLst/>
                <a:latin typeface="Times" pitchFamily="2" charset="0"/>
              </a:rPr>
              <a:t>Promuovere e mantenere la rete tra i soggetti coinvolti con la </a:t>
            </a:r>
            <a:r>
              <a:rPr lang="it-IT" sz="1600" dirty="0" err="1">
                <a:effectLst/>
                <a:latin typeface="Times" pitchFamily="2" charset="0"/>
              </a:rPr>
              <a:t>possibilita</a:t>
            </a:r>
            <a:r>
              <a:rPr lang="it-IT" sz="1600" dirty="0">
                <a:effectLst/>
                <a:latin typeface="Times" pitchFamily="2" charset="0"/>
              </a:rPr>
              <a:t>̀ di allargarla a nuove </a:t>
            </a:r>
            <a:r>
              <a:rPr lang="it-IT" sz="1600" dirty="0" err="1">
                <a:effectLst/>
                <a:latin typeface="Times" pitchFamily="2" charset="0"/>
              </a:rPr>
              <a:t>realta</a:t>
            </a:r>
            <a:r>
              <a:rPr lang="it-IT" sz="1600" dirty="0">
                <a:effectLst/>
                <a:latin typeface="Times" pitchFamily="2" charset="0"/>
              </a:rPr>
              <a:t>̀ educative, sia quelle che nasceranno dopo la stipula del Protocollo, sia tra quelle che fino ad ora non dato la loro adesione ma potranno e vorranno farlo in seguito. </a:t>
            </a:r>
          </a:p>
          <a:p>
            <a:pPr marL="457200" lvl="1" indent="0">
              <a:buNone/>
            </a:pPr>
            <a:endParaRPr lang="it-IT" sz="1600" b="1" dirty="0">
              <a:latin typeface="Times" pitchFamily="2" charset="0"/>
            </a:endParaRPr>
          </a:p>
          <a:p>
            <a:pPr marL="457200" lvl="1" indent="0">
              <a:buNone/>
            </a:pPr>
            <a:r>
              <a:rPr lang="it-IT" sz="1600" b="1" dirty="0">
                <a:effectLst/>
                <a:latin typeface="Times" pitchFamily="2" charset="0"/>
              </a:rPr>
              <a:t> Impegni dell’</a:t>
            </a:r>
            <a:r>
              <a:rPr lang="it-IT" sz="1600" b="1" dirty="0" err="1">
                <a:effectLst/>
                <a:latin typeface="Times" pitchFamily="2" charset="0"/>
              </a:rPr>
              <a:t>Universita</a:t>
            </a:r>
            <a:r>
              <a:rPr lang="it-IT" sz="1600" b="1" dirty="0">
                <a:effectLst/>
                <a:latin typeface="Times" pitchFamily="2" charset="0"/>
              </a:rPr>
              <a:t>̀ di Macerata </a:t>
            </a:r>
            <a:endParaRPr lang="it-IT" sz="1600" dirty="0">
              <a:effectLst/>
              <a:latin typeface="Symbol" pitchFamily="2" charset="2"/>
            </a:endParaRPr>
          </a:p>
          <a:p>
            <a:pPr lvl="1"/>
            <a:r>
              <a:rPr lang="it-IT" sz="1600" dirty="0">
                <a:effectLst/>
                <a:latin typeface="Times" pitchFamily="2" charset="0"/>
              </a:rPr>
              <a:t>L’</a:t>
            </a:r>
            <a:r>
              <a:rPr lang="it-IT" sz="1600" dirty="0" err="1">
                <a:effectLst/>
                <a:latin typeface="Times" pitchFamily="2" charset="0"/>
              </a:rPr>
              <a:t>Universita</a:t>
            </a:r>
            <a:r>
              <a:rPr lang="it-IT" sz="1600" dirty="0">
                <a:effectLst/>
                <a:latin typeface="Times" pitchFamily="2" charset="0"/>
              </a:rPr>
              <a:t>̀ di Macerata si impegna a: </a:t>
            </a:r>
            <a:endParaRPr lang="it-IT" sz="1600" dirty="0">
              <a:effectLst/>
              <a:latin typeface="Symbol" pitchFamily="2" charset="2"/>
            </a:endParaRPr>
          </a:p>
          <a:p>
            <a:pPr lvl="1">
              <a:buFont typeface="Wingdings" pitchFamily="2" charset="2"/>
              <a:buChar char="Ø"/>
            </a:pPr>
            <a:r>
              <a:rPr lang="it-IT" sz="1600" dirty="0">
                <a:effectLst/>
                <a:latin typeface="Times" pitchFamily="2" charset="0"/>
              </a:rPr>
              <a:t>partecipare con un proprio referente agli incontri del Tavolo 0-6; </a:t>
            </a:r>
            <a:endParaRPr lang="it-IT" sz="1600" dirty="0">
              <a:effectLst/>
              <a:latin typeface="Symbol" pitchFamily="2" charset="2"/>
            </a:endParaRPr>
          </a:p>
          <a:p>
            <a:pPr lvl="1">
              <a:buFont typeface="Wingdings" pitchFamily="2" charset="2"/>
              <a:buChar char="Ø"/>
            </a:pPr>
            <a:r>
              <a:rPr lang="it-IT" sz="1600" dirty="0">
                <a:effectLst/>
                <a:latin typeface="Times" pitchFamily="2" charset="0"/>
              </a:rPr>
              <a:t>sviluppare percorsi formativi che prendano in considerazione le funzioni di progettazione e di coordinamento necessarie per progettare e programmare i servizi 0-6 a livello di rete territoriale; </a:t>
            </a:r>
            <a:endParaRPr lang="it-IT" sz="1600" dirty="0">
              <a:effectLst/>
              <a:latin typeface="Symbol" pitchFamily="2" charset="2"/>
            </a:endParaRPr>
          </a:p>
          <a:p>
            <a:pPr lvl="1">
              <a:buFont typeface="Wingdings" pitchFamily="2" charset="2"/>
              <a:buChar char="Ø"/>
            </a:pPr>
            <a:r>
              <a:rPr lang="it-IT" sz="1600" dirty="0">
                <a:effectLst/>
                <a:latin typeface="Times" pitchFamily="2" charset="0"/>
              </a:rPr>
              <a:t>svolgere un ruolo di supervisione e accompagnamento dei processi formativo-educativi e nei progetti concordati e sviluppati dal Tavolo 0-6.</a:t>
            </a:r>
            <a:endParaRPr lang="it-IT" sz="1600" dirty="0">
              <a:effectLst/>
              <a:latin typeface="Symbol" pitchFamily="2" charset="2"/>
            </a:endParaRPr>
          </a:p>
          <a:p>
            <a:endParaRPr lang="it-IT" dirty="0"/>
          </a:p>
        </p:txBody>
      </p:sp>
    </p:spTree>
    <p:extLst>
      <p:ext uri="{BB962C8B-B14F-4D97-AF65-F5344CB8AC3E}">
        <p14:creationId xmlns:p14="http://schemas.microsoft.com/office/powerpoint/2010/main" val="28445607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43E8911-E842-6A6B-F155-8273A831A7D0}"/>
              </a:ext>
            </a:extLst>
          </p:cNvPr>
          <p:cNvSpPr>
            <a:spLocks noGrp="1"/>
          </p:cNvSpPr>
          <p:nvPr>
            <p:ph type="title"/>
          </p:nvPr>
        </p:nvSpPr>
        <p:spPr>
          <a:xfrm>
            <a:off x="838200" y="365126"/>
            <a:ext cx="10515600" cy="55980"/>
          </a:xfrm>
        </p:spPr>
        <p:txBody>
          <a:bodyPr>
            <a:normAutofit fontScale="90000"/>
          </a:bodyPr>
          <a:lstStyle/>
          <a:p>
            <a:endParaRPr lang="it-IT" dirty="0"/>
          </a:p>
        </p:txBody>
      </p:sp>
      <p:sp>
        <p:nvSpPr>
          <p:cNvPr id="3" name="Segnaposto contenuto 2">
            <a:extLst>
              <a:ext uri="{FF2B5EF4-FFF2-40B4-BE49-F238E27FC236}">
                <a16:creationId xmlns:a16="http://schemas.microsoft.com/office/drawing/2014/main" id="{A580F009-2C3F-2036-D93E-43C56EEDBD2D}"/>
              </a:ext>
            </a:extLst>
          </p:cNvPr>
          <p:cNvSpPr>
            <a:spLocks noGrp="1"/>
          </p:cNvSpPr>
          <p:nvPr>
            <p:ph idx="1"/>
          </p:nvPr>
        </p:nvSpPr>
        <p:spPr>
          <a:xfrm>
            <a:off x="838200" y="693654"/>
            <a:ext cx="10515600" cy="5483309"/>
          </a:xfrm>
        </p:spPr>
        <p:txBody>
          <a:bodyPr/>
          <a:lstStyle/>
          <a:p>
            <a:pPr marL="0" indent="0">
              <a:buNone/>
            </a:pPr>
            <a:r>
              <a:rPr lang="it-IT" sz="1600" b="1" dirty="0">
                <a:effectLst/>
                <a:latin typeface="Times" pitchFamily="2" charset="0"/>
              </a:rPr>
              <a:t>Impegni dei Comuni </a:t>
            </a:r>
            <a:endParaRPr lang="it-IT" sz="1600" dirty="0">
              <a:effectLst/>
            </a:endParaRPr>
          </a:p>
          <a:p>
            <a:pPr marL="0" indent="0">
              <a:buNone/>
            </a:pPr>
            <a:r>
              <a:rPr lang="it-IT" sz="1600" dirty="0">
                <a:effectLst/>
                <a:latin typeface="Times" pitchFamily="2" charset="0"/>
              </a:rPr>
              <a:t>I Comuni, singolarmente od in forma associata: </a:t>
            </a:r>
          </a:p>
          <a:p>
            <a:pPr algn="just"/>
            <a:endParaRPr lang="it-IT" sz="1600" dirty="0">
              <a:effectLst/>
            </a:endParaRPr>
          </a:p>
          <a:p>
            <a:pPr lvl="1" algn="just"/>
            <a:r>
              <a:rPr lang="it-IT" sz="1600" dirty="0">
                <a:effectLst/>
                <a:latin typeface="Times" pitchFamily="2" charset="0"/>
              </a:rPr>
              <a:t>gestiscono, in forma diretta e indiretta, propri servizi educativi per l'infanzia e proprie scuole dell'infanzia, favorendone la qualificazione-autorizzano, accreditano, vigilano la gestione dei servizi educativi per l'infanzia; </a:t>
            </a:r>
            <a:endParaRPr lang="it-IT" sz="1600" dirty="0">
              <a:effectLst/>
              <a:latin typeface="Symbol" pitchFamily="2" charset="2"/>
            </a:endParaRPr>
          </a:p>
          <a:p>
            <a:pPr lvl="1" algn="just"/>
            <a:r>
              <a:rPr lang="it-IT" sz="1600" dirty="0">
                <a:effectLst/>
                <a:latin typeface="Times" pitchFamily="2" charset="0"/>
              </a:rPr>
              <a:t>realizzano </a:t>
            </a:r>
            <a:r>
              <a:rPr lang="it-IT" sz="1600" dirty="0" err="1">
                <a:effectLst/>
                <a:latin typeface="Times" pitchFamily="2" charset="0"/>
              </a:rPr>
              <a:t>attivita</a:t>
            </a:r>
            <a:r>
              <a:rPr lang="it-IT" sz="1600" dirty="0">
                <a:effectLst/>
                <a:latin typeface="Times" pitchFamily="2" charset="0"/>
              </a:rPr>
              <a:t>̀ di monitoraggio e verifica del funzionamento dei servizi educativi per l'infanzia del proprio territorio </a:t>
            </a:r>
          </a:p>
          <a:p>
            <a:pPr lvl="1" algn="just"/>
            <a:r>
              <a:rPr lang="it-IT" sz="1600" dirty="0">
                <a:effectLst/>
                <a:latin typeface="Times" pitchFamily="2" charset="0"/>
              </a:rPr>
              <a:t>Attivano il coordinamento pedagogico dei servizi sul proprio territorio, in collaborazione con le istituzioni </a:t>
            </a:r>
            <a:endParaRPr lang="it-IT" sz="1600" dirty="0">
              <a:effectLst/>
              <a:latin typeface="Symbol" pitchFamily="2" charset="2"/>
            </a:endParaRPr>
          </a:p>
          <a:p>
            <a:pPr lvl="1" algn="just"/>
            <a:r>
              <a:rPr lang="it-IT" sz="1600" dirty="0">
                <a:effectLst/>
                <a:latin typeface="Times" pitchFamily="2" charset="0"/>
              </a:rPr>
              <a:t>scolastiche e i gestori privati</a:t>
            </a:r>
          </a:p>
          <a:p>
            <a:pPr lvl="1" algn="just"/>
            <a:r>
              <a:rPr lang="it-IT" sz="1600" dirty="0">
                <a:effectLst/>
                <a:latin typeface="Times" pitchFamily="2" charset="0"/>
              </a:rPr>
              <a:t>coordinano la programmazione dell'offerta formativa nel proprio territorio per assicurare l'integrazione e l'</a:t>
            </a:r>
            <a:r>
              <a:rPr lang="it-IT" sz="1600" dirty="0" err="1">
                <a:effectLst/>
                <a:latin typeface="Times" pitchFamily="2" charset="0"/>
              </a:rPr>
              <a:t>unitarieta</a:t>
            </a:r>
            <a:r>
              <a:rPr lang="it-IT" sz="1600" dirty="0">
                <a:effectLst/>
                <a:latin typeface="Times" pitchFamily="2" charset="0"/>
              </a:rPr>
              <a:t>̀ della rete dei servizi e delle strutture educative </a:t>
            </a:r>
            <a:endParaRPr lang="it-IT" sz="1600" dirty="0">
              <a:effectLst/>
              <a:latin typeface="Symbol" pitchFamily="2" charset="2"/>
            </a:endParaRPr>
          </a:p>
          <a:p>
            <a:pPr lvl="1" algn="just"/>
            <a:r>
              <a:rPr lang="it-IT" sz="1600" dirty="0">
                <a:effectLst/>
                <a:latin typeface="Times" pitchFamily="2" charset="0"/>
              </a:rPr>
              <a:t>promuovono iniziative di formazione in servizio per tutto il personale del Sistema integrato di educazione e di istruzione, in raccordo con il Piano nazionale di formazione di cui alla legge n. 107 del 2015 </a:t>
            </a:r>
            <a:endParaRPr lang="it-IT" sz="1600" dirty="0">
              <a:effectLst/>
              <a:latin typeface="Symbol" pitchFamily="2" charset="2"/>
            </a:endParaRPr>
          </a:p>
          <a:p>
            <a:pPr lvl="1" algn="just"/>
            <a:r>
              <a:rPr lang="it-IT" sz="1600" dirty="0">
                <a:effectLst/>
                <a:latin typeface="Times" pitchFamily="2" charset="0"/>
              </a:rPr>
              <a:t>definiscono le </a:t>
            </a:r>
            <a:r>
              <a:rPr lang="it-IT" sz="1600" dirty="0" err="1">
                <a:effectLst/>
                <a:latin typeface="Times" pitchFamily="2" charset="0"/>
              </a:rPr>
              <a:t>modalita</a:t>
            </a:r>
            <a:r>
              <a:rPr lang="it-IT" sz="1600" dirty="0">
                <a:effectLst/>
                <a:latin typeface="Times" pitchFamily="2" charset="0"/>
              </a:rPr>
              <a:t>̀ di partecipazione delle famiglie nei servizi per l’infanzia; </a:t>
            </a:r>
            <a:endParaRPr lang="it-IT" sz="1600" dirty="0">
              <a:effectLst/>
              <a:latin typeface="Symbol" pitchFamily="2" charset="2"/>
            </a:endParaRPr>
          </a:p>
          <a:p>
            <a:pPr lvl="1" algn="just"/>
            <a:r>
              <a:rPr lang="it-IT" sz="1600" dirty="0">
                <a:effectLst/>
                <a:latin typeface="Times" pitchFamily="2" charset="0"/>
              </a:rPr>
              <a:t>facilitano iniziative ed esperienze di </a:t>
            </a:r>
            <a:r>
              <a:rPr lang="it-IT" sz="1600" dirty="0" err="1">
                <a:effectLst/>
                <a:latin typeface="Times" pitchFamily="2" charset="0"/>
              </a:rPr>
              <a:t>continuita</a:t>
            </a:r>
            <a:r>
              <a:rPr lang="it-IT" sz="1600" dirty="0">
                <a:effectLst/>
                <a:latin typeface="Times" pitchFamily="2" charset="0"/>
              </a:rPr>
              <a:t>̀ tra S.I. 0-6 e scuola primaria del primo ciclo di istruzione </a:t>
            </a:r>
            <a:endParaRPr lang="it-IT" sz="1600" dirty="0">
              <a:effectLst/>
              <a:latin typeface="Symbol" pitchFamily="2" charset="2"/>
            </a:endParaRPr>
          </a:p>
          <a:p>
            <a:pPr lvl="1" algn="just"/>
            <a:r>
              <a:rPr lang="it-IT" sz="1600" dirty="0">
                <a:effectLst/>
                <a:latin typeface="Times" pitchFamily="2" charset="0"/>
              </a:rPr>
              <a:t>concordano e realizzano con l’Ambito e il CPT gli </a:t>
            </a:r>
            <a:r>
              <a:rPr lang="it-IT" sz="1600" i="1" dirty="0">
                <a:effectLst/>
                <a:latin typeface="Times" pitchFamily="2" charset="0"/>
              </a:rPr>
              <a:t>Interventi di formazione continua in servizio del personale educativo e docente e promozione dei coordinamenti pedagogici territoriali</a:t>
            </a:r>
            <a:r>
              <a:rPr lang="it-IT" sz="1600" dirty="0">
                <a:effectLst/>
                <a:latin typeface="Times" pitchFamily="2" charset="0"/>
              </a:rPr>
              <a:t>, impegnando una quota pari al 5% dei fondi 0-6. </a:t>
            </a:r>
            <a:endParaRPr lang="it-IT" sz="1600" dirty="0">
              <a:effectLst/>
              <a:latin typeface="Symbol" pitchFamily="2" charset="2"/>
            </a:endParaRPr>
          </a:p>
          <a:p>
            <a:endParaRPr lang="it-IT" dirty="0"/>
          </a:p>
        </p:txBody>
      </p:sp>
    </p:spTree>
    <p:extLst>
      <p:ext uri="{BB962C8B-B14F-4D97-AF65-F5344CB8AC3E}">
        <p14:creationId xmlns:p14="http://schemas.microsoft.com/office/powerpoint/2010/main" val="41274727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D412A36-1606-FE86-A573-DC8096049D88}"/>
              </a:ext>
            </a:extLst>
          </p:cNvPr>
          <p:cNvSpPr>
            <a:spLocks noGrp="1"/>
          </p:cNvSpPr>
          <p:nvPr>
            <p:ph type="title"/>
          </p:nvPr>
        </p:nvSpPr>
        <p:spPr>
          <a:xfrm flipV="1">
            <a:off x="838200" y="319406"/>
            <a:ext cx="10515600" cy="45719"/>
          </a:xfrm>
        </p:spPr>
        <p:txBody>
          <a:bodyPr>
            <a:normAutofit fontScale="90000"/>
          </a:bodyPr>
          <a:lstStyle/>
          <a:p>
            <a:endParaRPr lang="it-IT" dirty="0"/>
          </a:p>
        </p:txBody>
      </p:sp>
      <p:sp>
        <p:nvSpPr>
          <p:cNvPr id="3" name="Segnaposto contenuto 2">
            <a:extLst>
              <a:ext uri="{FF2B5EF4-FFF2-40B4-BE49-F238E27FC236}">
                <a16:creationId xmlns:a16="http://schemas.microsoft.com/office/drawing/2014/main" id="{C67A5483-9BF0-7958-B50B-315CBF5DFBCA}"/>
              </a:ext>
            </a:extLst>
          </p:cNvPr>
          <p:cNvSpPr>
            <a:spLocks noGrp="1"/>
          </p:cNvSpPr>
          <p:nvPr>
            <p:ph idx="1"/>
          </p:nvPr>
        </p:nvSpPr>
        <p:spPr>
          <a:xfrm>
            <a:off x="838200" y="673768"/>
            <a:ext cx="10515600" cy="5503195"/>
          </a:xfrm>
        </p:spPr>
        <p:txBody>
          <a:bodyPr>
            <a:normAutofit lnSpcReduction="10000"/>
          </a:bodyPr>
          <a:lstStyle/>
          <a:p>
            <a:pPr marL="1143000" lvl="2" indent="-228600">
              <a:buFont typeface="Arial" panose="020B0604020202020204" pitchFamily="34" charset="0"/>
              <a:buChar char="•"/>
            </a:pPr>
            <a:r>
              <a:rPr lang="it-IT" sz="2800" b="1" dirty="0">
                <a:effectLst/>
                <a:latin typeface="Times" pitchFamily="2" charset="0"/>
              </a:rPr>
              <a:t>Impegni dei servizi educativi e scolastici </a:t>
            </a:r>
            <a:endParaRPr lang="it-IT" sz="2800" dirty="0">
              <a:effectLst/>
              <a:latin typeface="Symbol" pitchFamily="2" charset="2"/>
            </a:endParaRPr>
          </a:p>
          <a:p>
            <a:pPr marL="1143000" lvl="2" indent="-228600">
              <a:buFont typeface="Arial" panose="020B0604020202020204" pitchFamily="34" charset="0"/>
              <a:buChar char="•"/>
            </a:pPr>
            <a:r>
              <a:rPr lang="it-IT" sz="2800" dirty="0">
                <a:effectLst/>
                <a:latin typeface="Times" pitchFamily="2" charset="0"/>
              </a:rPr>
              <a:t>I servizi educativi 0-3 e le istituzioni scolastiche si impegnano a:</a:t>
            </a:r>
            <a:br>
              <a:rPr lang="it-IT" sz="2800" dirty="0">
                <a:effectLst/>
                <a:latin typeface="Times" pitchFamily="2" charset="0"/>
              </a:rPr>
            </a:br>
            <a:r>
              <a:rPr lang="it-IT" sz="2800" dirty="0">
                <a:effectLst/>
                <a:latin typeface="Symbol" pitchFamily="2" charset="2"/>
              </a:rPr>
              <a:t>• </a:t>
            </a:r>
            <a:r>
              <a:rPr lang="it-IT" sz="2800" dirty="0">
                <a:effectLst/>
                <a:latin typeface="Times" pitchFamily="2" charset="0"/>
              </a:rPr>
              <a:t>concordare e realizzare con l’Ambito, i Comuni e con l’</a:t>
            </a:r>
            <a:r>
              <a:rPr lang="it-IT" sz="2800" dirty="0" err="1">
                <a:effectLst/>
                <a:latin typeface="Times" pitchFamily="2" charset="0"/>
              </a:rPr>
              <a:t>Universita</a:t>
            </a:r>
            <a:r>
              <a:rPr lang="it-IT" sz="2800" dirty="0">
                <a:effectLst/>
                <a:latin typeface="Times" pitchFamily="2" charset="0"/>
              </a:rPr>
              <a:t>̀ le iniziative e le </a:t>
            </a:r>
            <a:r>
              <a:rPr lang="it-IT" sz="2800" dirty="0" err="1">
                <a:effectLst/>
                <a:latin typeface="Times" pitchFamily="2" charset="0"/>
              </a:rPr>
              <a:t>attivita</a:t>
            </a:r>
            <a:r>
              <a:rPr lang="it-IT" sz="2800" dirty="0">
                <a:effectLst/>
                <a:latin typeface="Times" pitchFamily="2" charset="0"/>
              </a:rPr>
              <a:t>̀ previste nel presente protocollo</a:t>
            </a:r>
          </a:p>
          <a:p>
            <a:pPr marL="1143000" lvl="2" indent="-228600">
              <a:buFont typeface="Arial" panose="020B0604020202020204" pitchFamily="34" charset="0"/>
              <a:buChar char="•"/>
            </a:pPr>
            <a:r>
              <a:rPr lang="it-IT" sz="2800" dirty="0">
                <a:effectLst/>
                <a:latin typeface="Times" pitchFamily="2" charset="0"/>
              </a:rPr>
              <a:t>diffondere e illustrare il Protocollo d’intesa per un sistema integrato di servizi 0-6 anni sia ai collettivi del personale educativo dei servizi educativi 0-3 sia al Collegio dei Docenti, al fine di far recepire lo stesso rispettivamente all’interno dei progetti pedagogici dei servizi e dei P.O.F. delle scuole;</a:t>
            </a:r>
            <a:endParaRPr lang="it-IT" sz="2800" dirty="0">
              <a:latin typeface="Times" pitchFamily="2" charset="0"/>
            </a:endParaRPr>
          </a:p>
          <a:p>
            <a:pPr marL="1143000" lvl="2" indent="-228600">
              <a:buFont typeface="Arial" panose="020B0604020202020204" pitchFamily="34" charset="0"/>
              <a:buChar char="•"/>
            </a:pPr>
            <a:r>
              <a:rPr lang="it-IT" sz="2800" dirty="0">
                <a:effectLst/>
                <a:latin typeface="Times" pitchFamily="2" charset="0"/>
              </a:rPr>
              <a:t>individuare e comunicare all’inizio dell’anno educativo alla referente del CPT le coordinatrici pedagogiche e le insegnanti referenti per il tavolo 0-6;</a:t>
            </a:r>
            <a:endParaRPr lang="it-IT" sz="2800" dirty="0">
              <a:latin typeface="Times" pitchFamily="2" charset="0"/>
            </a:endParaRPr>
          </a:p>
          <a:p>
            <a:pPr marL="1143000" lvl="2" indent="-228600">
              <a:buFont typeface="Arial" panose="020B0604020202020204" pitchFamily="34" charset="0"/>
              <a:buChar char="•"/>
            </a:pPr>
            <a:r>
              <a:rPr lang="it-IT" sz="2800" dirty="0">
                <a:effectLst/>
                <a:latin typeface="Times" pitchFamily="2" charset="0"/>
              </a:rPr>
              <a:t>adottare gli orientamenti pedagogici elaborati dal tavolo 0-6 all’interno dei propri servizi e scuole. </a:t>
            </a:r>
            <a:endParaRPr lang="it-IT" sz="2800" dirty="0">
              <a:effectLst/>
              <a:latin typeface="Symbol" pitchFamily="2" charset="2"/>
            </a:endParaRPr>
          </a:p>
          <a:p>
            <a:endParaRPr lang="it-IT" dirty="0"/>
          </a:p>
        </p:txBody>
      </p:sp>
    </p:spTree>
    <p:extLst>
      <p:ext uri="{BB962C8B-B14F-4D97-AF65-F5344CB8AC3E}">
        <p14:creationId xmlns:p14="http://schemas.microsoft.com/office/powerpoint/2010/main" val="1412393120"/>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189</TotalTime>
  <Words>1765</Words>
  <Application>Microsoft Office PowerPoint</Application>
  <PresentationFormat>Widescreen</PresentationFormat>
  <Paragraphs>88</Paragraphs>
  <Slides>12</Slides>
  <Notes>0</Notes>
  <HiddenSlides>0</HiddenSlides>
  <MMClips>0</MMClips>
  <ScaleCrop>false</ScaleCrop>
  <HeadingPairs>
    <vt:vector size="6" baseType="variant">
      <vt:variant>
        <vt:lpstr>Caratteri utilizzati</vt:lpstr>
      </vt:variant>
      <vt:variant>
        <vt:i4>8</vt:i4>
      </vt:variant>
      <vt:variant>
        <vt:lpstr>Tema</vt:lpstr>
      </vt:variant>
      <vt:variant>
        <vt:i4>1</vt:i4>
      </vt:variant>
      <vt:variant>
        <vt:lpstr>Titoli diapositive</vt:lpstr>
      </vt:variant>
      <vt:variant>
        <vt:i4>12</vt:i4>
      </vt:variant>
    </vt:vector>
  </HeadingPairs>
  <TitlesOfParts>
    <vt:vector size="21" baseType="lpstr">
      <vt:lpstr>Aptos</vt:lpstr>
      <vt:lpstr>Aptos Display</vt:lpstr>
      <vt:lpstr>Arial</vt:lpstr>
      <vt:lpstr>Helvetica</vt:lpstr>
      <vt:lpstr>Symbol</vt:lpstr>
      <vt:lpstr>Times</vt:lpstr>
      <vt:lpstr>Times New Roman</vt:lpstr>
      <vt:lpstr>Wingdings</vt:lpstr>
      <vt:lpstr>Tema di Office</vt:lpstr>
      <vt:lpstr>Il Coordinamento Pedagogico Territoriale: finalità e obiettivi </vt:lpstr>
      <vt:lpstr>Dal D.Lgs. n. 65/2017 alle Linee Pedagogiche 0-6 per arrivare al Coordinamento Pedagogico Territoriale (v. ATS n. 15)</vt:lpstr>
      <vt:lpstr>"Indirizzi per la costituzione e il funzionamento dei coordinamenti pedagogici territoriali per il sistema integrato di educazione e di istruzione dalla nascita ai sei anni”  definisce la costituzione e individua la seguente composizione dei coordinamenti pedagogici territoriali (&lt;  D.G.R. n. 394 del 08/04/2019): </vt:lpstr>
      <vt:lpstr>Presentazione standard di PowerPoint</vt:lpstr>
      <vt:lpstr>Presentazione standard di PowerPoint</vt:lpstr>
      <vt:lpstr>Funzioni del tavolo di coordinamento  </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 Coordinamento Pedagogico Territoriale: finalità e obiettivi</dc:title>
  <dc:creator>chiara.sirignano@unimc.it</dc:creator>
  <cp:lastModifiedBy>LEONI LOREDANA</cp:lastModifiedBy>
  <cp:revision>27</cp:revision>
  <dcterms:created xsi:type="dcterms:W3CDTF">2024-01-17T08:41:15Z</dcterms:created>
  <dcterms:modified xsi:type="dcterms:W3CDTF">2024-01-30T11:00:09Z</dcterms:modified>
</cp:coreProperties>
</file>